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15"/>
  </p:notesMasterIdLst>
  <p:sldIdLst>
    <p:sldId id="830" r:id="rId6"/>
    <p:sldId id="831" r:id="rId7"/>
    <p:sldId id="845" r:id="rId8"/>
    <p:sldId id="851" r:id="rId9"/>
    <p:sldId id="853" r:id="rId10"/>
    <p:sldId id="855" r:id="rId11"/>
    <p:sldId id="856" r:id="rId12"/>
    <p:sldId id="309" r:id="rId13"/>
    <p:sldId id="313" r:id="rId1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46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10AFE8-F8C6-4CA2-8717-10C0C4F9D54E}" type="doc">
      <dgm:prSet loTypeId="urn:microsoft.com/office/officeart/2005/8/layout/pyramid1" loCatId="pyramid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BE6152E8-A7B0-429C-AE48-E84F07208D3F}">
      <dgm:prSet phldrT="[Текст]" custT="1"/>
      <dgm:spPr/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Федеральный </a:t>
          </a:r>
        </a:p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уровень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E4E3CBA1-1494-454E-AC03-F3B20D0AA316}" type="parTrans" cxnId="{7EF86B42-C5C2-48A5-AD31-955E80C6D686}">
      <dgm:prSet/>
      <dgm:spPr/>
      <dgm:t>
        <a:bodyPr/>
        <a:lstStyle/>
        <a:p>
          <a:endParaRPr lang="ru-RU"/>
        </a:p>
      </dgm:t>
    </dgm:pt>
    <dgm:pt modelId="{60727CA4-0E21-4AD4-B171-539238CAA785}" type="sibTrans" cxnId="{7EF86B42-C5C2-48A5-AD31-955E80C6D686}">
      <dgm:prSet/>
      <dgm:spPr/>
      <dgm:t>
        <a:bodyPr/>
        <a:lstStyle/>
        <a:p>
          <a:endParaRPr lang="ru-RU"/>
        </a:p>
      </dgm:t>
    </dgm:pt>
    <dgm:pt modelId="{2BCEAB64-79E1-4190-90C6-94A8105E1D4B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Региональный уровень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4363E265-816B-49DD-95F3-BA03AB168331}" type="parTrans" cxnId="{E4BDC416-25AF-46FD-AC12-78F3B2B85050}">
      <dgm:prSet/>
      <dgm:spPr/>
      <dgm:t>
        <a:bodyPr/>
        <a:lstStyle/>
        <a:p>
          <a:endParaRPr lang="ru-RU"/>
        </a:p>
      </dgm:t>
    </dgm:pt>
    <dgm:pt modelId="{32704981-E668-4A0A-87E7-B3E615A0D446}" type="sibTrans" cxnId="{E4BDC416-25AF-46FD-AC12-78F3B2B85050}">
      <dgm:prSet/>
      <dgm:spPr/>
      <dgm:t>
        <a:bodyPr/>
        <a:lstStyle/>
        <a:p>
          <a:endParaRPr lang="ru-RU"/>
        </a:p>
      </dgm:t>
    </dgm:pt>
    <dgm:pt modelId="{3F883D72-AB51-44A3-BB69-C25E95E42149}">
      <dgm:prSet phldrT="[Текст]" custT="1"/>
      <dgm:spPr/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Уровень образовательной организации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428F7FEF-F18C-45C5-A0FD-DCD1786E4B14}" type="parTrans" cxnId="{69E9DBBE-2A88-403E-AF1C-D510FF47D87B}">
      <dgm:prSet/>
      <dgm:spPr/>
      <dgm:t>
        <a:bodyPr/>
        <a:lstStyle/>
        <a:p>
          <a:endParaRPr lang="ru-RU"/>
        </a:p>
      </dgm:t>
    </dgm:pt>
    <dgm:pt modelId="{41BF762B-3A7A-4AA9-AF14-931268079A95}" type="sibTrans" cxnId="{69E9DBBE-2A88-403E-AF1C-D510FF47D87B}">
      <dgm:prSet/>
      <dgm:spPr/>
      <dgm:t>
        <a:bodyPr/>
        <a:lstStyle/>
        <a:p>
          <a:endParaRPr lang="ru-RU"/>
        </a:p>
      </dgm:t>
    </dgm:pt>
    <dgm:pt modelId="{7C3E26E5-8345-4B58-ADD7-8E425EA260AA}" type="pres">
      <dgm:prSet presAssocID="{4910AFE8-F8C6-4CA2-8717-10C0C4F9D54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E3F3C2-2FFE-4908-A86D-328E43B3294A}" type="pres">
      <dgm:prSet presAssocID="{BE6152E8-A7B0-429C-AE48-E84F07208D3F}" presName="Name8" presStyleCnt="0"/>
      <dgm:spPr/>
    </dgm:pt>
    <dgm:pt modelId="{41B0729E-585F-4A7E-A894-AA6DFF53CF58}" type="pres">
      <dgm:prSet presAssocID="{BE6152E8-A7B0-429C-AE48-E84F07208D3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7E8AE7-164D-44BD-BE40-BDE74B4818F7}" type="pres">
      <dgm:prSet presAssocID="{BE6152E8-A7B0-429C-AE48-E84F07208D3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9E913C-2543-4D0F-9CBF-BF9B2CF8E0DA}" type="pres">
      <dgm:prSet presAssocID="{2BCEAB64-79E1-4190-90C6-94A8105E1D4B}" presName="Name8" presStyleCnt="0"/>
      <dgm:spPr/>
    </dgm:pt>
    <dgm:pt modelId="{EBBA0041-A843-441C-87AB-8F637576AE6A}" type="pres">
      <dgm:prSet presAssocID="{2BCEAB64-79E1-4190-90C6-94A8105E1D4B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7C2DCE-4CF1-4FE5-90E9-E7B7B569F09C}" type="pres">
      <dgm:prSet presAssocID="{2BCEAB64-79E1-4190-90C6-94A8105E1D4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701B75-B313-4FD6-9404-F77707EEE284}" type="pres">
      <dgm:prSet presAssocID="{3F883D72-AB51-44A3-BB69-C25E95E42149}" presName="Name8" presStyleCnt="0"/>
      <dgm:spPr/>
    </dgm:pt>
    <dgm:pt modelId="{CC9EFA65-A778-457A-93C6-B9548DB6D4C8}" type="pres">
      <dgm:prSet presAssocID="{3F883D72-AB51-44A3-BB69-C25E95E42149}" presName="level" presStyleLbl="node1" presStyleIdx="2" presStyleCnt="3" custLinFactNeighborY="1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05155B-A724-47C1-A128-C5DF09EE6B97}" type="pres">
      <dgm:prSet presAssocID="{3F883D72-AB51-44A3-BB69-C25E95E4214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47853C-9DA5-475D-8734-83C03280E4E4}" type="presOf" srcId="{3F883D72-AB51-44A3-BB69-C25E95E42149}" destId="{CC9EFA65-A778-457A-93C6-B9548DB6D4C8}" srcOrd="0" destOrd="0" presId="urn:microsoft.com/office/officeart/2005/8/layout/pyramid1"/>
    <dgm:cxn modelId="{7EF86B42-C5C2-48A5-AD31-955E80C6D686}" srcId="{4910AFE8-F8C6-4CA2-8717-10C0C4F9D54E}" destId="{BE6152E8-A7B0-429C-AE48-E84F07208D3F}" srcOrd="0" destOrd="0" parTransId="{E4E3CBA1-1494-454E-AC03-F3B20D0AA316}" sibTransId="{60727CA4-0E21-4AD4-B171-539238CAA785}"/>
    <dgm:cxn modelId="{F69FC53A-9509-4106-99A0-DAC40E8E9EA9}" type="presOf" srcId="{2BCEAB64-79E1-4190-90C6-94A8105E1D4B}" destId="{2B7C2DCE-4CF1-4FE5-90E9-E7B7B569F09C}" srcOrd="1" destOrd="0" presId="urn:microsoft.com/office/officeart/2005/8/layout/pyramid1"/>
    <dgm:cxn modelId="{704355D0-ADA2-405A-BA04-3B95FBC0C29F}" type="presOf" srcId="{4910AFE8-F8C6-4CA2-8717-10C0C4F9D54E}" destId="{7C3E26E5-8345-4B58-ADD7-8E425EA260AA}" srcOrd="0" destOrd="0" presId="urn:microsoft.com/office/officeart/2005/8/layout/pyramid1"/>
    <dgm:cxn modelId="{2D51F4C3-FE4F-4FD2-BB1D-D5F79357A359}" type="presOf" srcId="{BE6152E8-A7B0-429C-AE48-E84F07208D3F}" destId="{41B0729E-585F-4A7E-A894-AA6DFF53CF58}" srcOrd="0" destOrd="0" presId="urn:microsoft.com/office/officeart/2005/8/layout/pyramid1"/>
    <dgm:cxn modelId="{69E9DBBE-2A88-403E-AF1C-D510FF47D87B}" srcId="{4910AFE8-F8C6-4CA2-8717-10C0C4F9D54E}" destId="{3F883D72-AB51-44A3-BB69-C25E95E42149}" srcOrd="2" destOrd="0" parTransId="{428F7FEF-F18C-45C5-A0FD-DCD1786E4B14}" sibTransId="{41BF762B-3A7A-4AA9-AF14-931268079A95}"/>
    <dgm:cxn modelId="{1B45FBA4-B750-4796-9996-24EA61668369}" type="presOf" srcId="{BE6152E8-A7B0-429C-AE48-E84F07208D3F}" destId="{AE7E8AE7-164D-44BD-BE40-BDE74B4818F7}" srcOrd="1" destOrd="0" presId="urn:microsoft.com/office/officeart/2005/8/layout/pyramid1"/>
    <dgm:cxn modelId="{E4BDC416-25AF-46FD-AC12-78F3B2B85050}" srcId="{4910AFE8-F8C6-4CA2-8717-10C0C4F9D54E}" destId="{2BCEAB64-79E1-4190-90C6-94A8105E1D4B}" srcOrd="1" destOrd="0" parTransId="{4363E265-816B-49DD-95F3-BA03AB168331}" sibTransId="{32704981-E668-4A0A-87E7-B3E615A0D446}"/>
    <dgm:cxn modelId="{99251780-1725-44D3-836F-B6AFA9264507}" type="presOf" srcId="{3F883D72-AB51-44A3-BB69-C25E95E42149}" destId="{0705155B-A724-47C1-A128-C5DF09EE6B97}" srcOrd="1" destOrd="0" presId="urn:microsoft.com/office/officeart/2005/8/layout/pyramid1"/>
    <dgm:cxn modelId="{61D54B71-051F-4027-94D7-CF7F7C48D490}" type="presOf" srcId="{2BCEAB64-79E1-4190-90C6-94A8105E1D4B}" destId="{EBBA0041-A843-441C-87AB-8F637576AE6A}" srcOrd="0" destOrd="0" presId="urn:microsoft.com/office/officeart/2005/8/layout/pyramid1"/>
    <dgm:cxn modelId="{494CB469-FE37-4D92-9ED2-5B7E3C3D6F8D}" type="presParOf" srcId="{7C3E26E5-8345-4B58-ADD7-8E425EA260AA}" destId="{04E3F3C2-2FFE-4908-A86D-328E43B3294A}" srcOrd="0" destOrd="0" presId="urn:microsoft.com/office/officeart/2005/8/layout/pyramid1"/>
    <dgm:cxn modelId="{5D3D7005-B716-4CA5-8B39-5119599143CE}" type="presParOf" srcId="{04E3F3C2-2FFE-4908-A86D-328E43B3294A}" destId="{41B0729E-585F-4A7E-A894-AA6DFF53CF58}" srcOrd="0" destOrd="0" presId="urn:microsoft.com/office/officeart/2005/8/layout/pyramid1"/>
    <dgm:cxn modelId="{8203920B-31E0-4853-892C-672DB9ECF2FA}" type="presParOf" srcId="{04E3F3C2-2FFE-4908-A86D-328E43B3294A}" destId="{AE7E8AE7-164D-44BD-BE40-BDE74B4818F7}" srcOrd="1" destOrd="0" presId="urn:microsoft.com/office/officeart/2005/8/layout/pyramid1"/>
    <dgm:cxn modelId="{35BC0A6C-272C-4BFE-955C-DF165D10466F}" type="presParOf" srcId="{7C3E26E5-8345-4B58-ADD7-8E425EA260AA}" destId="{189E913C-2543-4D0F-9CBF-BF9B2CF8E0DA}" srcOrd="1" destOrd="0" presId="urn:microsoft.com/office/officeart/2005/8/layout/pyramid1"/>
    <dgm:cxn modelId="{B43F27E6-D500-4CDD-A828-D863E08F82D4}" type="presParOf" srcId="{189E913C-2543-4D0F-9CBF-BF9B2CF8E0DA}" destId="{EBBA0041-A843-441C-87AB-8F637576AE6A}" srcOrd="0" destOrd="0" presId="urn:microsoft.com/office/officeart/2005/8/layout/pyramid1"/>
    <dgm:cxn modelId="{84D0920E-D068-4756-997B-3E6F60827C02}" type="presParOf" srcId="{189E913C-2543-4D0F-9CBF-BF9B2CF8E0DA}" destId="{2B7C2DCE-4CF1-4FE5-90E9-E7B7B569F09C}" srcOrd="1" destOrd="0" presId="urn:microsoft.com/office/officeart/2005/8/layout/pyramid1"/>
    <dgm:cxn modelId="{3C4ADDAA-BFA9-484B-A86B-505100231D55}" type="presParOf" srcId="{7C3E26E5-8345-4B58-ADD7-8E425EA260AA}" destId="{C7701B75-B313-4FD6-9404-F77707EEE284}" srcOrd="2" destOrd="0" presId="urn:microsoft.com/office/officeart/2005/8/layout/pyramid1"/>
    <dgm:cxn modelId="{B1D1A421-73F7-41CA-9BE3-F457F6E7B747}" type="presParOf" srcId="{C7701B75-B313-4FD6-9404-F77707EEE284}" destId="{CC9EFA65-A778-457A-93C6-B9548DB6D4C8}" srcOrd="0" destOrd="0" presId="urn:microsoft.com/office/officeart/2005/8/layout/pyramid1"/>
    <dgm:cxn modelId="{CD346FCB-5647-4471-BC4F-3011E79CAA5E}" type="presParOf" srcId="{C7701B75-B313-4FD6-9404-F77707EEE284}" destId="{0705155B-A724-47C1-A128-C5DF09EE6B97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B0729E-585F-4A7E-A894-AA6DFF53CF58}">
      <dsp:nvSpPr>
        <dsp:cNvPr id="0" name=""/>
        <dsp:cNvSpPr/>
      </dsp:nvSpPr>
      <dsp:spPr>
        <a:xfrm>
          <a:off x="1776197" y="0"/>
          <a:ext cx="1776197" cy="1570690"/>
        </a:xfrm>
        <a:prstGeom prst="trapezoid">
          <a:avLst>
            <a:gd name="adj" fmla="val 56542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Федеральный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уровень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1776197" y="0"/>
        <a:ext cx="1776197" cy="1570690"/>
      </dsp:txXfrm>
    </dsp:sp>
    <dsp:sp modelId="{EBBA0041-A843-441C-87AB-8F637576AE6A}">
      <dsp:nvSpPr>
        <dsp:cNvPr id="0" name=""/>
        <dsp:cNvSpPr/>
      </dsp:nvSpPr>
      <dsp:spPr>
        <a:xfrm>
          <a:off x="888098" y="1570690"/>
          <a:ext cx="3552394" cy="1570690"/>
        </a:xfrm>
        <a:prstGeom prst="trapezoid">
          <a:avLst>
            <a:gd name="adj" fmla="val 56542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Региональный уровень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1509767" y="1570690"/>
        <a:ext cx="2309056" cy="1570690"/>
      </dsp:txXfrm>
    </dsp:sp>
    <dsp:sp modelId="{CC9EFA65-A778-457A-93C6-B9548DB6D4C8}">
      <dsp:nvSpPr>
        <dsp:cNvPr id="0" name=""/>
        <dsp:cNvSpPr/>
      </dsp:nvSpPr>
      <dsp:spPr>
        <a:xfrm>
          <a:off x="0" y="3141381"/>
          <a:ext cx="5328591" cy="1570690"/>
        </a:xfrm>
        <a:prstGeom prst="trapezoid">
          <a:avLst>
            <a:gd name="adj" fmla="val 56542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3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Уровень образовательной организации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932503" y="3141381"/>
        <a:ext cx="3463584" cy="15706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4C777-D3C6-4822-B72A-90988A8933A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9241D-BF29-485A-9AB8-EA75CDBF4F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674749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128EE-57F0-4DE4-BC1C-B3085FACE2B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3CBC3-7457-4C0F-B76F-C1DD2B9B56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035194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13073-F456-46E3-89DB-854FFCF019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D6E05-A900-4547-8C8A-643FAC830FE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037540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0D52A-A997-47FD-BEDB-8C10B107F0E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347F4-E132-4FAE-8AAD-ED86175A39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613917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ECA74-A51D-425E-864E-CAABA89535A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0FB49-96A2-41DB-AFFB-34A9DBCDC6A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315429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38C5E-6C76-4029-B783-B51827A7489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Эффективное управление временем и ресурсами.                                                                                            </a:t>
            </a:r>
            <a:fld id="{FABF669B-5C6A-4BDE-A80E-886F47FC78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391117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28D54-D95F-4517-895D-18EA46E82D0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232FD-EC13-4C48-B10E-58F41A69AB4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070089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43621-A1BB-446F-AA30-AA3AA690A1B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6F6B4-AF8F-4764-8979-D2E8975F3A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18232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A2D08-CE9F-4A14-9908-8CEAB5AFFDF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FDAA6-9156-4535-A1AE-2F677960189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328434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8959-66CD-4A9E-9893-E9631BD135E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13876-1426-49AC-8F28-FD2AFE70DE0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246507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B35C5-1DF9-494C-BEDE-52F41B3AED8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DF4F4-FCAF-4440-B2DE-87DF5EE2D5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55189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4C777-D3C6-4822-B72A-90988A8933A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9241D-BF29-485A-9AB8-EA75CDBF4F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420701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128EE-57F0-4DE4-BC1C-B3085FACE2B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3CBC3-7457-4C0F-B76F-C1DD2B9B56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354260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13073-F456-46E3-89DB-854FFCF019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D6E05-A900-4547-8C8A-643FAC830FE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554707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0D52A-A997-47FD-BEDB-8C10B107F0E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347F4-E132-4FAE-8AAD-ED86175A39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922825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ECA74-A51D-425E-864E-CAABA89535A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0FB49-96A2-41DB-AFFB-34A9DBCDC6A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77595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38C5E-6C76-4029-B783-B51827A7489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Эффективное управление временем и ресурсами.                                                                                            </a:t>
            </a:r>
            <a:fld id="{FABF669B-5C6A-4BDE-A80E-886F47FC78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654126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28D54-D95F-4517-895D-18EA46E82D0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232FD-EC13-4C48-B10E-58F41A69AB4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96527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43621-A1BB-446F-AA30-AA3AA690A1B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6F6B4-AF8F-4764-8979-D2E8975F3A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220483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A2D08-CE9F-4A14-9908-8CEAB5AFFDF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FDAA6-9156-4535-A1AE-2F677960189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477891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8959-66CD-4A9E-9893-E9631BD135E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13876-1426-49AC-8F28-FD2AFE70DE0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066152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B35C5-1DF9-494C-BEDE-52F41B3AED8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DF4F4-FCAF-4440-B2DE-87DF5EE2D5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013164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4C777-D3C6-4822-B72A-90988A8933A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9241D-BF29-485A-9AB8-EA75CDBF4F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149103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128EE-57F0-4DE4-BC1C-B3085FACE2B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3CBC3-7457-4C0F-B76F-C1DD2B9B56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328283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13073-F456-46E3-89DB-854FFCF019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D6E05-A900-4547-8C8A-643FAC830FE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585727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0D52A-A997-47FD-BEDB-8C10B107F0E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347F4-E132-4FAE-8AAD-ED86175A39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012727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ECA74-A51D-425E-864E-CAABA89535A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0FB49-96A2-41DB-AFFB-34A9DBCDC6A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670117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38C5E-6C76-4029-B783-B51827A7489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Эффективное управление временем и ресурсами.                                                                                            </a:t>
            </a:r>
            <a:fld id="{FABF669B-5C6A-4BDE-A80E-886F47FC78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60453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pPr/>
              <a:t>11.11.2024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28D54-D95F-4517-895D-18EA46E82D0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232FD-EC13-4C48-B10E-58F41A69AB4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746141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43621-A1BB-446F-AA30-AA3AA690A1B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6F6B4-AF8F-4764-8979-D2E8975F3A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961867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A2D08-CE9F-4A14-9908-8CEAB5AFFDF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FDAA6-9156-4535-A1AE-2F677960189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347888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8959-66CD-4A9E-9893-E9631BD135E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13876-1426-49AC-8F28-FD2AFE70DE0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804282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B35C5-1DF9-494C-BEDE-52F41B3AED8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DF4F4-FCAF-4440-B2DE-87DF5EE2D5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339212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4C777-D3C6-4822-B72A-90988A8933A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9241D-BF29-485A-9AB8-EA75CDBF4F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951636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128EE-57F0-4DE4-BC1C-B3085FACE2B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3CBC3-7457-4C0F-B76F-C1DD2B9B56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969921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13073-F456-46E3-89DB-854FFCF0197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D6E05-A900-4547-8C8A-643FAC830FE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389141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0D52A-A997-47FD-BEDB-8C10B107F0E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347F4-E132-4FAE-8AAD-ED86175A39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645993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ECA74-A51D-425E-864E-CAABA89535A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0FB49-96A2-41DB-AFFB-34A9DBCDC6A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928432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pPr/>
              <a:t>11.11.2024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38C5E-6C76-4029-B783-B51827A7489F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Эффективное управление временем и ресурсами.                                                                                            </a:t>
            </a:r>
            <a:fld id="{FABF669B-5C6A-4BDE-A80E-886F47FC78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575057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28D54-D95F-4517-895D-18EA46E82D00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232FD-EC13-4C48-B10E-58F41A69AB4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883788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43621-A1BB-446F-AA30-AA3AA690A1B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6F6B4-AF8F-4764-8979-D2E8975F3A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551110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A2D08-CE9F-4A14-9908-8CEAB5AFFDF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FDAA6-9156-4535-A1AE-2F677960189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209752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8959-66CD-4A9E-9893-E9631BD135E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13876-1426-49AC-8F28-FD2AFE70DE0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343893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B35C5-1DF9-494C-BEDE-52F41B3AED8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DF4F4-FCAF-4440-B2DE-87DF5EE2D50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73675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pPr/>
              <a:t>11.11.2024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pPr/>
              <a:t>11.11.2024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pPr/>
              <a:t>11.11.2024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pPr/>
              <a:t>11.11.2024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A40D63-ECE1-43AE-8334-03407B8F73CC}" type="datetime1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777224-3DB2-4A33-9F54-1622375D2478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64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A40D63-ECE1-43AE-8334-03407B8F73CC}" type="datetime1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777224-3DB2-4A33-9F54-1622375D2478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254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A40D63-ECE1-43AE-8334-03407B8F73CC}" type="datetime1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777224-3DB2-4A33-9F54-1622375D2478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93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A40D63-ECE1-43AE-8334-03407B8F73CC}" type="datetime1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777224-3DB2-4A33-9F54-1622375D2478}" type="slidenum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515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adou26.ru/41509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79609"/>
            <a:ext cx="6768752" cy="3600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города Челябинска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</a:t>
            </a:fld>
            <a:endParaRPr lang="ru-RU" sz="140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26 г. Челябинска»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747168" y="1623363"/>
            <a:ext cx="762401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3779912" y="4480806"/>
            <a:ext cx="4851575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аведующий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«ДС № 26 г. Челябинска»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Чуховская Г.И.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747167" y="2617249"/>
            <a:ext cx="7884319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размещения информации на сайте учреждения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744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5"/>
          <p:cNvSpPr>
            <a:spLocks noChangeArrowheads="1"/>
          </p:cNvSpPr>
          <p:nvPr/>
        </p:nvSpPr>
        <p:spPr bwMode="auto">
          <a:xfrm>
            <a:off x="179512" y="722525"/>
            <a:ext cx="88569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Карта проекта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размещения информации на сайте учреждения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32" y="1395033"/>
            <a:ext cx="8635440" cy="4842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094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Содержимое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3260033"/>
              </p:ext>
            </p:extLst>
          </p:nvPr>
        </p:nvGraphicFramePr>
        <p:xfrm>
          <a:off x="395536" y="1721551"/>
          <a:ext cx="8352928" cy="3139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9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588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0513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403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</a:t>
                      </a:r>
                    </a:p>
                  </a:txBody>
                  <a:tcPr marL="59316" marR="59316" marT="0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Должность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6" marR="59316" marT="0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alt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alt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Чуховская Галина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Ивановна</a:t>
                      </a:r>
                    </a:p>
                  </a:txBody>
                  <a:tcPr marL="59316" marR="59316" marT="0" marB="0" anchor="ctr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6" marR="59316" marT="0" marB="0" anchor="ctr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Калинина Юлия Евгеньевна</a:t>
                      </a:r>
                      <a:endParaRPr lang="ru-RU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6" marR="593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Зам. заведующий по УВР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6" marR="59316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Бикмуратова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Анна Владимировна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6" marR="59316" marT="0" marB="0" anchor="ctr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6" marR="59316" marT="0" marB="0" anchor="ctr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alt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Шишвалеева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Зимфира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Ахмадулловна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6" marR="59316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Старший воспитатель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316" marR="59316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Прямоугольник 5"/>
          <p:cNvSpPr>
            <a:spLocks noChangeArrowheads="1"/>
          </p:cNvSpPr>
          <p:nvPr/>
        </p:nvSpPr>
        <p:spPr bwMode="auto">
          <a:xfrm>
            <a:off x="402783" y="946099"/>
            <a:ext cx="77657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Команда проекта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14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3428992" y="1782753"/>
            <a:ext cx="5048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</a:rPr>
              <a:t>ШАГ 3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5148263" y="1782753"/>
            <a:ext cx="5048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</a:rPr>
              <a:t>ШАГ 4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71406" y="3500438"/>
            <a:ext cx="5048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</a:rPr>
              <a:t>ШАГ 6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3143240" y="3500438"/>
            <a:ext cx="5048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</a:rPr>
              <a:t>ШАГ 7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692275" y="1782754"/>
            <a:ext cx="503238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</a:rPr>
              <a:t>ШАГ 2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4925" y="1785926"/>
            <a:ext cx="504825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</a:rPr>
              <a:t>ШАГ 1</a:t>
            </a:r>
          </a:p>
        </p:txBody>
      </p:sp>
      <p:sp>
        <p:nvSpPr>
          <p:cNvPr id="14344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982117"/>
          </a:xfrm>
        </p:spPr>
        <p:txBody>
          <a:bodyPr/>
          <a:lstStyle/>
          <a:p>
            <a:pPr eaLnBrk="1" hangingPunct="1">
              <a:tabLst>
                <a:tab pos="630238" algn="l"/>
              </a:tabLst>
            </a:pPr>
            <a:r>
              <a:rPr lang="ru-RU" sz="1600" dirty="0" smtClean="0">
                <a:solidFill>
                  <a:schemeClr val="accent1"/>
                </a:solidFill>
                <a:latin typeface="Franklin Gothic Medium" pitchFamily="34" charset="0"/>
              </a:rPr>
              <a:t>Карта текущего состояния процесса</a:t>
            </a:r>
            <a:br>
              <a:rPr lang="ru-RU" sz="1600" dirty="0" smtClean="0">
                <a:solidFill>
                  <a:schemeClr val="accent1"/>
                </a:solidFill>
                <a:latin typeface="Franklin Gothic Medium" pitchFamily="34" charset="0"/>
              </a:rPr>
            </a:br>
            <a:r>
              <a:rPr lang="ru-RU" sz="1600" dirty="0" smtClean="0">
                <a:solidFill>
                  <a:schemeClr val="accent1"/>
                </a:solidFill>
                <a:latin typeface="Franklin Gothic Medium" pitchFamily="34" charset="0"/>
              </a:rPr>
              <a:t>«Подготовка и размещение информации на сайт образовательной организации»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87504" y="188640"/>
            <a:ext cx="8686800" cy="504056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>
              <a:defRPr/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Введение в предметную область</a:t>
            </a:r>
            <a:b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(описание ситуации «как есть»)</a:t>
            </a:r>
            <a:b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388" y="2071678"/>
            <a:ext cx="1439862" cy="12144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Руководитель </a:t>
            </a:r>
            <a:endParaRPr lang="ru-RU" sz="1100" strike="sngStrike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Поручение </a:t>
            </a:r>
            <a:br>
              <a:rPr lang="ru-RU" sz="1100" dirty="0" smtClean="0">
                <a:solidFill>
                  <a:prstClr val="black"/>
                </a:solidFill>
              </a:rPr>
            </a:br>
            <a:r>
              <a:rPr lang="ru-RU" sz="1100" dirty="0" smtClean="0">
                <a:solidFill>
                  <a:prstClr val="black"/>
                </a:solidFill>
              </a:rPr>
              <a:t>о размещении информации </a:t>
            </a:r>
            <a:br>
              <a:rPr lang="ru-RU" sz="1100" dirty="0" smtClean="0">
                <a:solidFill>
                  <a:prstClr val="black"/>
                </a:solidFill>
              </a:rPr>
            </a:br>
            <a:r>
              <a:rPr lang="ru-RU" sz="1100" dirty="0" smtClean="0">
                <a:solidFill>
                  <a:prstClr val="black"/>
                </a:solidFill>
              </a:rPr>
              <a:t>на сайт</a:t>
            </a:r>
            <a:endParaRPr lang="ru-RU" sz="11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dirty="0" smtClean="0">
                <a:solidFill>
                  <a:prstClr val="black"/>
                </a:solidFill>
              </a:rPr>
              <a:t>(5-20 мин.) </a:t>
            </a:r>
            <a:endParaRPr lang="ru-RU" sz="900" dirty="0">
              <a:solidFill>
                <a:prstClr val="black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14282" y="3071810"/>
            <a:ext cx="142876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928794" y="2071678"/>
            <a:ext cx="1439863" cy="12144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Сотрудники ОО</a:t>
            </a:r>
          </a:p>
          <a:p>
            <a:pPr algn="ctr">
              <a:defRPr/>
            </a:pPr>
            <a:endParaRPr lang="ru-RU" sz="5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и подготовка информации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6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dirty="0" smtClean="0">
                <a:solidFill>
                  <a:prstClr val="black"/>
                </a:solidFill>
              </a:rPr>
              <a:t> (30-40 мин.) </a:t>
            </a: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3355969" y="2643182"/>
            <a:ext cx="287337" cy="2159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928794" y="3071810"/>
            <a:ext cx="143986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3635375" y="2071678"/>
            <a:ext cx="1441450" cy="12144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Сотрудники ОО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800" dirty="0">
              <a:solidFill>
                <a:prstClr val="black"/>
              </a:solidFill>
            </a:endParaRP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Передача  информации </a:t>
            </a:r>
            <a:r>
              <a:rPr lang="ru-RU" sz="1100" dirty="0">
                <a:solidFill>
                  <a:prstClr val="black"/>
                </a:solidFill>
              </a:rPr>
              <a:t>для выборки </a:t>
            </a:r>
            <a:r>
              <a:rPr lang="ru-RU" sz="1100" dirty="0" smtClean="0">
                <a:solidFill>
                  <a:prstClr val="black"/>
                </a:solidFill>
              </a:rPr>
              <a:t>материалов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dirty="0" smtClean="0">
                <a:solidFill>
                  <a:prstClr val="black"/>
                </a:solidFill>
              </a:rPr>
              <a:t>(1-10 мин.) </a:t>
            </a: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5076824" y="2643182"/>
            <a:ext cx="352431" cy="21431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3643306" y="3000372"/>
            <a:ext cx="14414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5429256" y="2000240"/>
            <a:ext cx="1928826" cy="1285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Руководитель </a:t>
            </a:r>
            <a:endParaRPr lang="ru-RU" sz="700" b="1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b="1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Получение </a:t>
            </a:r>
            <a:r>
              <a:rPr lang="ru-RU" sz="1100" dirty="0">
                <a:solidFill>
                  <a:prstClr val="black"/>
                </a:solidFill>
              </a:rPr>
              <a:t>текстовой информации для выборки </a:t>
            </a:r>
            <a:r>
              <a:rPr lang="ru-RU" sz="1100" dirty="0" smtClean="0">
                <a:solidFill>
                  <a:prstClr val="black"/>
                </a:solidFill>
              </a:rPr>
              <a:t>материалов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dirty="0" smtClean="0">
                <a:solidFill>
                  <a:prstClr val="black"/>
                </a:solidFill>
              </a:rPr>
              <a:t>(1-10 мин.) </a:t>
            </a: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7358082" y="2643182"/>
            <a:ext cx="357190" cy="21431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5429256" y="2998784"/>
            <a:ext cx="1928826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417493" y="3786190"/>
            <a:ext cx="2654309" cy="10715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Сотрудники ОО</a:t>
            </a:r>
          </a:p>
          <a:p>
            <a:pPr algn="ctr">
              <a:defRPr/>
            </a:pPr>
            <a:endParaRPr lang="ru-RU" sz="500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Передача </a:t>
            </a:r>
            <a:r>
              <a:rPr lang="ru-RU" sz="1100" dirty="0">
                <a:solidFill>
                  <a:prstClr val="black"/>
                </a:solidFill>
              </a:rPr>
              <a:t>полной информации </a:t>
            </a:r>
            <a:r>
              <a:rPr lang="ru-RU" sz="1100" dirty="0" smtClean="0">
                <a:solidFill>
                  <a:prstClr val="black"/>
                </a:solidFill>
              </a:rPr>
              <a:t>ответственному за сайт  для размещения на сайте</a:t>
            </a:r>
          </a:p>
          <a:p>
            <a:pPr algn="ctr">
              <a:defRPr/>
            </a:pPr>
            <a:endParaRPr lang="ru-RU" sz="500" dirty="0" smtClean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900" dirty="0" smtClean="0">
                <a:solidFill>
                  <a:prstClr val="black"/>
                </a:solidFill>
              </a:rPr>
              <a:t>(15-25 мин.) </a:t>
            </a: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32" name="Стрелка вправо 31"/>
          <p:cNvSpPr/>
          <p:nvPr/>
        </p:nvSpPr>
        <p:spPr>
          <a:xfrm>
            <a:off x="3071803" y="4286256"/>
            <a:ext cx="357189" cy="21431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428596" y="4643446"/>
            <a:ext cx="2643206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3428992" y="3786190"/>
            <a:ext cx="2155830" cy="9286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Ответственный за сайт</a:t>
            </a:r>
            <a:endParaRPr lang="ru-RU" sz="1100" dirty="0" smtClean="0">
              <a:solidFill>
                <a:srgbClr val="FF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8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Размещение </a:t>
            </a:r>
            <a:r>
              <a:rPr lang="ru-RU" sz="1100" dirty="0">
                <a:solidFill>
                  <a:prstClr val="black"/>
                </a:solidFill>
              </a:rPr>
              <a:t>информационного материала на сайт учреждения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dirty="0" smtClean="0">
                <a:solidFill>
                  <a:prstClr val="black"/>
                </a:solidFill>
              </a:rPr>
              <a:t> (25-50 мин.) </a:t>
            </a:r>
            <a:endParaRPr lang="ru-RU" sz="900" dirty="0">
              <a:solidFill>
                <a:prstClr val="black"/>
              </a:solidFill>
            </a:endParaRPr>
          </a:p>
        </p:txBody>
      </p:sp>
      <p:sp>
        <p:nvSpPr>
          <p:cNvPr id="40" name="Стрелка вправо 39"/>
          <p:cNvSpPr/>
          <p:nvPr/>
        </p:nvSpPr>
        <p:spPr>
          <a:xfrm>
            <a:off x="142844" y="4284670"/>
            <a:ext cx="288925" cy="2159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3428992" y="4500570"/>
            <a:ext cx="214314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857885" y="4357694"/>
            <a:ext cx="32861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srgbClr val="C00000"/>
                </a:solidFill>
                <a:cs typeface="Arial" charset="0"/>
              </a:rPr>
              <a:t>ВПП (время протекания процесса) </a:t>
            </a:r>
            <a:r>
              <a:rPr lang="ru-RU" sz="1200" b="1" dirty="0" smtClean="0">
                <a:solidFill>
                  <a:srgbClr val="C00000"/>
                </a:solidFill>
                <a:cs typeface="Arial" charset="0"/>
              </a:rPr>
              <a:t>108– 200 мин.</a:t>
            </a:r>
            <a:endParaRPr lang="ru-RU" sz="1200" b="1" dirty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358082" y="1714488"/>
            <a:ext cx="5048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</a:rPr>
              <a:t>ШАГ 5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7715272" y="2000240"/>
            <a:ext cx="1285884" cy="1285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Руководитель </a:t>
            </a:r>
            <a:endParaRPr lang="ru-RU" sz="700" b="1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800" b="1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Отбор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материалов   </a:t>
            </a:r>
            <a:endParaRPr lang="ru-RU" sz="11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dirty="0" smtClean="0">
                <a:solidFill>
                  <a:prstClr val="black"/>
                </a:solidFill>
              </a:rPr>
              <a:t> (30-45 мин.)</a:t>
            </a:r>
            <a:endParaRPr lang="ru-RU" sz="900" dirty="0">
              <a:solidFill>
                <a:prstClr val="black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7715272" y="2285992"/>
            <a:ext cx="1285884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715150"/>
            <a:ext cx="347662" cy="285750"/>
          </a:xfrm>
        </p:spPr>
        <p:txBody>
          <a:bodyPr/>
          <a:lstStyle/>
          <a:p>
            <a:pPr algn="ctr">
              <a:defRPr/>
            </a:pPr>
            <a:fld id="{F4FBE110-AE23-447E-BC5E-ACA3261C4DB1}" type="slidenum">
              <a:rPr lang="ru-RU" b="1">
                <a:solidFill>
                  <a:srgbClr val="4BACC6">
                    <a:lumMod val="50000"/>
                  </a:srgbClr>
                </a:solidFill>
              </a:rPr>
              <a:pPr algn="ctr">
                <a:defRPr/>
              </a:pPr>
              <a:t>4</a:t>
            </a:fld>
            <a:endParaRPr lang="ru-RU" b="1" dirty="0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42844" y="5229067"/>
            <a:ext cx="6572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Избыточность информации, подробное обсуждение мероприятия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Отсутствие единого стиля оформления текстовой информации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Отсутствие на рабочем месте, занятость руководителя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Временные потери, отсутствие ограничения на  количество и размер  информации для размещения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Временные потери при загрузке  файлов с большим объемом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Пятно 1 103"/>
          <p:cNvSpPr/>
          <p:nvPr/>
        </p:nvSpPr>
        <p:spPr>
          <a:xfrm>
            <a:off x="8704236" y="1571612"/>
            <a:ext cx="439764" cy="50006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prstClr val="white"/>
                </a:solidFill>
              </a:rPr>
              <a:t>4</a:t>
            </a:r>
            <a:endParaRPr lang="ru-RU" sz="1100" b="1" dirty="0">
              <a:solidFill>
                <a:prstClr val="white"/>
              </a:solidFill>
            </a:endParaRPr>
          </a:p>
        </p:txBody>
      </p:sp>
      <p:sp>
        <p:nvSpPr>
          <p:cNvPr id="109" name="Пятно 1 108"/>
          <p:cNvSpPr/>
          <p:nvPr/>
        </p:nvSpPr>
        <p:spPr>
          <a:xfrm>
            <a:off x="4286248" y="3357562"/>
            <a:ext cx="654046" cy="500066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prstClr val="white"/>
                </a:solidFill>
              </a:rPr>
              <a:t>5</a:t>
            </a:r>
            <a:endParaRPr lang="ru-RU" sz="1100" b="1" dirty="0">
              <a:solidFill>
                <a:prstClr val="white"/>
              </a:solidFill>
            </a:endParaRPr>
          </a:p>
        </p:txBody>
      </p:sp>
      <p:cxnSp>
        <p:nvCxnSpPr>
          <p:cNvPr id="110" name="Прямая соединительная линия 109"/>
          <p:cNvCxnSpPr/>
          <p:nvPr/>
        </p:nvCxnSpPr>
        <p:spPr>
          <a:xfrm>
            <a:off x="214282" y="2357430"/>
            <a:ext cx="142876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428596" y="4071942"/>
            <a:ext cx="2643206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>
            <a:off x="2000232" y="2357430"/>
            <a:ext cx="143986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/>
          <p:nvPr/>
        </p:nvCxnSpPr>
        <p:spPr>
          <a:xfrm>
            <a:off x="3643306" y="2357430"/>
            <a:ext cx="14414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>
            <a:off x="5418154" y="2284404"/>
            <a:ext cx="186849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>
            <a:off x="7715272" y="2998784"/>
            <a:ext cx="1285884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/>
          <p:cNvCxnSpPr/>
          <p:nvPr/>
        </p:nvCxnSpPr>
        <p:spPr>
          <a:xfrm>
            <a:off x="3428992" y="4071942"/>
            <a:ext cx="214314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ятно 1 13"/>
          <p:cNvSpPr/>
          <p:nvPr/>
        </p:nvSpPr>
        <p:spPr>
          <a:xfrm>
            <a:off x="2214546" y="1571612"/>
            <a:ext cx="500066" cy="506411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prstClr val="white"/>
                </a:solidFill>
              </a:rPr>
              <a:t>1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0" name="Пятно 1 49"/>
          <p:cNvSpPr/>
          <p:nvPr/>
        </p:nvSpPr>
        <p:spPr>
          <a:xfrm>
            <a:off x="8215338" y="1643050"/>
            <a:ext cx="642942" cy="50006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prstClr val="white"/>
                </a:solidFill>
              </a:rPr>
              <a:t>2</a:t>
            </a:r>
            <a:endParaRPr lang="ru-RU" sz="1100" b="1" dirty="0">
              <a:solidFill>
                <a:prstClr val="white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1619250" y="2643182"/>
            <a:ext cx="309544" cy="2159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0" y="2214554"/>
            <a:ext cx="214282" cy="122413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white"/>
                </a:solidFill>
              </a:rPr>
              <a:t>ВХОД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500694" y="3643314"/>
            <a:ext cx="288032" cy="151216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white"/>
                </a:solidFill>
              </a:rPr>
              <a:t>ВЫХОД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4" name="Пятно 1 53"/>
          <p:cNvSpPr/>
          <p:nvPr/>
        </p:nvSpPr>
        <p:spPr>
          <a:xfrm>
            <a:off x="7786710" y="1571612"/>
            <a:ext cx="500066" cy="506411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prstClr val="white"/>
                </a:solidFill>
              </a:rPr>
              <a:t>1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55" name="Пятно 1 54"/>
          <p:cNvSpPr/>
          <p:nvPr/>
        </p:nvSpPr>
        <p:spPr>
          <a:xfrm>
            <a:off x="2857488" y="1571612"/>
            <a:ext cx="642942" cy="50006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prstClr val="white"/>
                </a:solidFill>
              </a:rPr>
              <a:t>2</a:t>
            </a:r>
            <a:endParaRPr lang="ru-RU" sz="1100" b="1" dirty="0">
              <a:solidFill>
                <a:prstClr val="white"/>
              </a:solidFill>
            </a:endParaRPr>
          </a:p>
        </p:txBody>
      </p:sp>
      <p:sp>
        <p:nvSpPr>
          <p:cNvPr id="56" name="Пятно 1 55"/>
          <p:cNvSpPr/>
          <p:nvPr/>
        </p:nvSpPr>
        <p:spPr>
          <a:xfrm>
            <a:off x="4143372" y="1571612"/>
            <a:ext cx="439764" cy="50006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prstClr val="white"/>
                </a:solidFill>
              </a:rPr>
              <a:t>3</a:t>
            </a:r>
            <a:endParaRPr lang="ru-RU" sz="1100" b="1" dirty="0">
              <a:solidFill>
                <a:prstClr val="white"/>
              </a:solidFill>
            </a:endParaRPr>
          </a:p>
        </p:txBody>
      </p:sp>
      <p:sp>
        <p:nvSpPr>
          <p:cNvPr id="58" name="Пятно 1 57"/>
          <p:cNvSpPr/>
          <p:nvPr/>
        </p:nvSpPr>
        <p:spPr>
          <a:xfrm>
            <a:off x="2071670" y="3357562"/>
            <a:ext cx="654046" cy="500066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prstClr val="white"/>
                </a:solidFill>
              </a:rPr>
              <a:t>5</a:t>
            </a:r>
            <a:endParaRPr lang="ru-RU" sz="11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913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285720" y="1142984"/>
            <a:ext cx="8686800" cy="550863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Пирамида проблем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0B9B24B0-89E8-4502-86ED-BC2F7D391267}" type="slidenum">
              <a:rPr lang="ru-RU" b="1">
                <a:solidFill>
                  <a:srgbClr val="4BACC6">
                    <a:lumMod val="50000"/>
                  </a:srgbClr>
                </a:solidFill>
              </a:rPr>
              <a:pPr algn="ctr">
                <a:defRPr/>
              </a:pPr>
              <a:t>5</a:t>
            </a:fld>
            <a:endParaRPr lang="ru-RU" b="1" dirty="0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7950" y="404813"/>
            <a:ext cx="8686800" cy="215875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>
              <a:defRPr/>
            </a:pPr>
            <a:endParaRPr lang="ru-RU" sz="3000" b="1" dirty="0" smtClean="0">
              <a:solidFill>
                <a:prstClr val="black"/>
              </a:solidFill>
              <a:latin typeface="Franklin Gothic Medium" pitchFamily="34" charset="0"/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214282" y="1428736"/>
          <a:ext cx="5328592" cy="471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Пятно 1 9"/>
          <p:cNvSpPr/>
          <p:nvPr/>
        </p:nvSpPr>
        <p:spPr>
          <a:xfrm>
            <a:off x="857224" y="5429264"/>
            <a:ext cx="642942" cy="642943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prstClr val="white"/>
                </a:solidFill>
              </a:rPr>
              <a:t>1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1" name="Пятно 1 10"/>
          <p:cNvSpPr/>
          <p:nvPr/>
        </p:nvSpPr>
        <p:spPr>
          <a:xfrm>
            <a:off x="1785918" y="5500702"/>
            <a:ext cx="642942" cy="714380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 smtClean="0">
                <a:solidFill>
                  <a:prstClr val="white"/>
                </a:solidFill>
              </a:rPr>
              <a:t>2</a:t>
            </a:r>
            <a:endParaRPr lang="ru-RU" sz="1100" b="1" dirty="0">
              <a:solidFill>
                <a:prstClr val="white"/>
              </a:solidFill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2786050" y="5500702"/>
            <a:ext cx="642942" cy="649287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3</a:t>
            </a:r>
          </a:p>
        </p:txBody>
      </p:sp>
      <p:sp>
        <p:nvSpPr>
          <p:cNvPr id="13" name="Пятно 1 12"/>
          <p:cNvSpPr/>
          <p:nvPr/>
        </p:nvSpPr>
        <p:spPr>
          <a:xfrm>
            <a:off x="3714744" y="5500702"/>
            <a:ext cx="642942" cy="649287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4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929058" y="3929066"/>
            <a:ext cx="1785950" cy="357190"/>
          </a:xfrm>
          <a:prstGeom prst="roundRect">
            <a:avLst/>
          </a:prstGeom>
          <a:solidFill>
            <a:schemeClr val="bg2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8064A2">
                    <a:lumMod val="75000"/>
                  </a:srgbClr>
                </a:solidFill>
              </a:rPr>
              <a:t>Не выявлены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357554" y="2500306"/>
            <a:ext cx="1785950" cy="357189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8064A2">
                    <a:lumMod val="75000"/>
                  </a:srgbClr>
                </a:solidFill>
              </a:rPr>
              <a:t>Не выявлены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57818" y="4500570"/>
            <a:ext cx="378618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Избыточность информации, подробное обсуждение мероприятия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Отсутствие единого стиля оформления текстовой информации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Отсутствие на рабочем месте, занятость руководителя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Временные потери, отсутствие ограничения на  количество и размер  информации для размещения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Временные потери при загрузке  файлов с большим объемом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ятно 1 26"/>
          <p:cNvSpPr/>
          <p:nvPr/>
        </p:nvSpPr>
        <p:spPr>
          <a:xfrm>
            <a:off x="4429124" y="5429264"/>
            <a:ext cx="642942" cy="649287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dirty="0">
                <a:solidFill>
                  <a:prstClr val="white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5139185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85750" y="571500"/>
          <a:ext cx="8329641" cy="5429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6118"/>
                <a:gridCol w="3857652"/>
                <a:gridCol w="1185871"/>
              </a:tblGrid>
              <a:tr h="58056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Проблема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Способ решения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Экономия</a:t>
                      </a:r>
                      <a:r>
                        <a:rPr lang="ru-RU" sz="1400" baseline="0" dirty="0" smtClean="0"/>
                        <a:t> времени</a:t>
                      </a:r>
                      <a:endParaRPr lang="ru-RU" sz="1400" dirty="0"/>
                    </a:p>
                  </a:txBody>
                  <a:tcPr/>
                </a:tc>
              </a:tr>
              <a:tr h="5805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rial" charset="0"/>
                        </a:rPr>
                        <a:t>Избыточность информации, подробное обсуждение мероприятия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Алгоритм подготовки информации для размещения на сайт </a:t>
                      </a:r>
                      <a:endParaRPr lang="ru-RU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30-45мин.</a:t>
                      </a:r>
                      <a:endParaRPr lang="ru-RU" sz="1400" dirty="0"/>
                    </a:p>
                  </a:txBody>
                  <a:tcPr anchor="ctr"/>
                </a:tc>
              </a:tr>
              <a:tr h="13318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rial" charset="0"/>
                        </a:rPr>
                        <a:t>Отсутствие единого стиля оформления текстовой информации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Шаблон для размещения информации на сайте (с ограничением редактирования и количества печатных символов)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/>
                </a:tc>
              </a:tr>
              <a:tr h="10579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rial" charset="0"/>
                        </a:rPr>
                        <a:t>Отсутствие ограничения на  количество </a:t>
                      </a:r>
                      <a:br>
                        <a:rPr lang="ru-RU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rial" charset="0"/>
                        </a:rPr>
                      </a:br>
                      <a:r>
                        <a:rPr lang="ru-RU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rial" charset="0"/>
                        </a:rPr>
                        <a:t>и размер  фотографий для размещения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Требования</a:t>
                      </a:r>
                      <a:r>
                        <a:rPr lang="ru-RU" sz="1400" baseline="0" dirty="0" smtClean="0"/>
                        <a:t> к количеству, размеру и качеству фотографий </a:t>
                      </a:r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056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ru-RU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rial" charset="0"/>
                        </a:rPr>
                        <a:t>Отсутствие на рабочем месте,  занятость руководителя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Передача материалов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по электронным формам связи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14 мин.</a:t>
                      </a:r>
                      <a:endParaRPr lang="ru-RU" sz="1400" dirty="0"/>
                    </a:p>
                  </a:txBody>
                  <a:tcPr anchor="ctr"/>
                </a:tc>
              </a:tr>
              <a:tr h="12977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Arial" charset="0"/>
                        </a:rPr>
                        <a:t>Временные потери при загрузке  файлов с большим объемом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-Шаблон для размещения информации на сайте ( с ограничением редактирования и количества печатных символов)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-Требования</a:t>
                      </a:r>
                      <a:r>
                        <a:rPr lang="ru-RU" sz="1400" baseline="0" dirty="0" smtClean="0"/>
                        <a:t> к размеру и качеству фотографий </a:t>
                      </a:r>
                      <a:endParaRPr lang="ru-RU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20-50 мин. 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2578D5-372A-4BA5-91A3-3CFF817E538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428604"/>
            <a:ext cx="8686800" cy="785812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>
              <a:defRPr/>
            </a:pPr>
            <a:r>
              <a:rPr lang="ru-RU" sz="3000" b="1" dirty="0" smtClean="0">
                <a:solidFill>
                  <a:prstClr val="black"/>
                </a:solidFill>
                <a:latin typeface="Franklin Gothic Medium" pitchFamily="34" charset="0"/>
              </a:rPr>
              <a:t/>
            </a:r>
            <a:br>
              <a:rPr lang="ru-RU" sz="3000" b="1" dirty="0" smtClean="0">
                <a:solidFill>
                  <a:prstClr val="black"/>
                </a:solidFill>
                <a:latin typeface="Franklin Gothic Medium" pitchFamily="34" charset="0"/>
              </a:rPr>
            </a:br>
            <a:endParaRPr lang="ru-RU" sz="3000" b="1" dirty="0" smtClean="0">
              <a:solidFill>
                <a:prstClr val="black"/>
              </a:solidFill>
              <a:latin typeface="Franklin Gothic Medium" pitchFamily="34" charset="0"/>
            </a:endParaRPr>
          </a:p>
        </p:txBody>
      </p:sp>
      <p:sp>
        <p:nvSpPr>
          <p:cNvPr id="18470" name="Прямоугольник 5"/>
          <p:cNvSpPr>
            <a:spLocks noChangeArrowheads="1"/>
          </p:cNvSpPr>
          <p:nvPr/>
        </p:nvSpPr>
        <p:spPr bwMode="auto">
          <a:xfrm>
            <a:off x="3429024" y="59272"/>
            <a:ext cx="28574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Franklin Gothic Medium" pitchFamily="34" charset="0"/>
                <a:cs typeface="Arial" pitchFamily="34" charset="0"/>
              </a:rPr>
              <a:t>Анализ проблем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8311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3500430" y="1643050"/>
            <a:ext cx="5048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</a:rPr>
              <a:t>ШАГ 3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5143504" y="1643050"/>
            <a:ext cx="5048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</a:rPr>
              <a:t>ШАГ 4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214282" y="3643314"/>
            <a:ext cx="5048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</a:rPr>
              <a:t>ШАГ 6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3357554" y="3643314"/>
            <a:ext cx="5048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</a:rPr>
              <a:t>ШАГ 7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714480" y="1643050"/>
            <a:ext cx="503238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</a:rPr>
              <a:t>ШАГ 2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643050"/>
            <a:ext cx="504825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</a:rPr>
              <a:t>ШАГ 1</a:t>
            </a:r>
          </a:p>
        </p:txBody>
      </p:sp>
      <p:sp>
        <p:nvSpPr>
          <p:cNvPr id="14344" name="Заголовок 1"/>
          <p:cNvSpPr>
            <a:spLocks noGrp="1"/>
          </p:cNvSpPr>
          <p:nvPr>
            <p:ph type="title"/>
          </p:nvPr>
        </p:nvSpPr>
        <p:spPr>
          <a:xfrm>
            <a:off x="0" y="836613"/>
            <a:ext cx="9144000" cy="838200"/>
          </a:xfrm>
        </p:spPr>
        <p:txBody>
          <a:bodyPr/>
          <a:lstStyle/>
          <a:p>
            <a:pPr eaLnBrk="1" hangingPunct="1"/>
            <a:r>
              <a:rPr lang="ru-RU" sz="1600" dirty="0" smtClean="0">
                <a:solidFill>
                  <a:schemeClr val="accent1"/>
                </a:solidFill>
                <a:latin typeface="Franklin Gothic Medium" pitchFamily="34" charset="0"/>
              </a:rPr>
              <a:t>Карта целевого состояния процесса</a:t>
            </a:r>
            <a:br>
              <a:rPr lang="ru-RU" sz="1600" dirty="0" smtClean="0">
                <a:solidFill>
                  <a:schemeClr val="accent1"/>
                </a:solidFill>
                <a:latin typeface="Franklin Gothic Medium" pitchFamily="34" charset="0"/>
              </a:rPr>
            </a:br>
            <a:r>
              <a:rPr lang="ru-RU" sz="1600" dirty="0" smtClean="0">
                <a:solidFill>
                  <a:schemeClr val="accent1"/>
                </a:solidFill>
                <a:latin typeface="Franklin Gothic Medium" pitchFamily="34" charset="0"/>
              </a:rPr>
              <a:t>«Подготовка и размещение информации на сайт  образовательной организации»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3350" y="333375"/>
            <a:ext cx="8686800" cy="838200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 cap="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Franklin Gothic Medium" pitchFamily="34" charset="0"/>
              </a:defRPr>
            </a:lvl9pPr>
          </a:lstStyle>
          <a:p>
            <a:pPr algn="ctr">
              <a:defRPr/>
            </a:pPr>
            <a:r>
              <a:rPr lang="ru-RU" sz="3000" b="1" dirty="0" smtClean="0">
                <a:solidFill>
                  <a:prstClr val="black"/>
                </a:solidFill>
                <a:latin typeface="Franklin Gothic Medium" pitchFamily="34" charset="0"/>
              </a:rPr>
              <a:t>Введение в предметную область</a:t>
            </a:r>
            <a:br>
              <a:rPr lang="ru-RU" sz="3000" b="1" dirty="0" smtClean="0">
                <a:solidFill>
                  <a:prstClr val="black"/>
                </a:solidFill>
                <a:latin typeface="Franklin Gothic Medium" pitchFamily="34" charset="0"/>
              </a:rPr>
            </a:br>
            <a:r>
              <a:rPr lang="ru-RU" sz="3000" b="1" dirty="0" smtClean="0">
                <a:solidFill>
                  <a:prstClr val="black"/>
                </a:solidFill>
                <a:latin typeface="Franklin Gothic Medium" pitchFamily="34" charset="0"/>
              </a:rPr>
              <a:t>(описание ситуации «как Будет»)</a:t>
            </a:r>
            <a:br>
              <a:rPr lang="ru-RU" sz="3000" b="1" dirty="0" smtClean="0">
                <a:solidFill>
                  <a:prstClr val="black"/>
                </a:solidFill>
                <a:latin typeface="Franklin Gothic Medium" pitchFamily="34" charset="0"/>
              </a:rPr>
            </a:br>
            <a:endParaRPr lang="ru-RU" sz="3000" b="1" dirty="0">
              <a:solidFill>
                <a:prstClr val="black"/>
              </a:solidFill>
              <a:latin typeface="Franklin Gothic Medium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1639869" y="2571744"/>
            <a:ext cx="288925" cy="2159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3355969" y="2643182"/>
            <a:ext cx="287337" cy="2159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5076824" y="2643182"/>
            <a:ext cx="352431" cy="21431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3643306" y="3071810"/>
            <a:ext cx="14414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трелка вправо 28"/>
          <p:cNvSpPr/>
          <p:nvPr/>
        </p:nvSpPr>
        <p:spPr>
          <a:xfrm>
            <a:off x="7358082" y="2643182"/>
            <a:ext cx="357190" cy="21431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Стрелка вправо 31"/>
          <p:cNvSpPr/>
          <p:nvPr/>
        </p:nvSpPr>
        <p:spPr>
          <a:xfrm>
            <a:off x="3071802" y="4429132"/>
            <a:ext cx="357190" cy="21431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428596" y="4856172"/>
            <a:ext cx="2643206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трелка вправо 39"/>
          <p:cNvSpPr/>
          <p:nvPr/>
        </p:nvSpPr>
        <p:spPr>
          <a:xfrm>
            <a:off x="142844" y="4498984"/>
            <a:ext cx="288925" cy="2159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643570" y="5643578"/>
            <a:ext cx="32496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srgbClr val="C00000"/>
                </a:solidFill>
                <a:cs typeface="Arial" charset="0"/>
              </a:rPr>
              <a:t>ВПП (время протекания процесса) </a:t>
            </a:r>
            <a:r>
              <a:rPr lang="ru-RU" sz="1200" b="1" dirty="0" smtClean="0">
                <a:solidFill>
                  <a:srgbClr val="C00000"/>
                </a:solidFill>
                <a:cs typeface="Arial" charset="0"/>
              </a:rPr>
              <a:t>47 – 91 мин.</a:t>
            </a:r>
            <a:endParaRPr lang="ru-RU" sz="1200" b="1" dirty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429520" y="1643050"/>
            <a:ext cx="5048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</a:rPr>
              <a:t>ШАГ 5</a:t>
            </a:r>
          </a:p>
        </p:txBody>
      </p:sp>
      <p:sp>
        <p:nvSpPr>
          <p:cNvPr id="6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F4FBE110-AE23-447E-BC5E-ACA3261C4DB1}" type="slidenum">
              <a:rPr lang="ru-RU" b="1">
                <a:solidFill>
                  <a:srgbClr val="4BACC6">
                    <a:lumMod val="50000"/>
                  </a:srgbClr>
                </a:solidFill>
              </a:rPr>
              <a:pPr algn="ctr">
                <a:defRPr/>
              </a:pPr>
              <a:t>7</a:t>
            </a:fld>
            <a:endParaRPr lang="ru-RU" b="1" dirty="0">
              <a:solidFill>
                <a:srgbClr val="4BACC6">
                  <a:lumMod val="50000"/>
                </a:srgbClr>
              </a:solidFill>
            </a:endParaRPr>
          </a:p>
        </p:txBody>
      </p:sp>
      <p:cxnSp>
        <p:nvCxnSpPr>
          <p:cNvPr id="110" name="Прямая соединительная линия 109"/>
          <p:cNvCxnSpPr/>
          <p:nvPr/>
        </p:nvCxnSpPr>
        <p:spPr>
          <a:xfrm>
            <a:off x="214282" y="2784470"/>
            <a:ext cx="1357322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/>
          <p:nvPr/>
        </p:nvCxnSpPr>
        <p:spPr>
          <a:xfrm>
            <a:off x="3643306" y="2428868"/>
            <a:ext cx="144145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179388" y="2071678"/>
            <a:ext cx="1439862" cy="12144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Руководитель </a:t>
            </a:r>
            <a:endParaRPr lang="ru-RU" sz="1100" strike="sngStrike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Поручение </a:t>
            </a:r>
            <a:br>
              <a:rPr lang="ru-RU" sz="1100" dirty="0" smtClean="0">
                <a:solidFill>
                  <a:prstClr val="black"/>
                </a:solidFill>
              </a:rPr>
            </a:br>
            <a:r>
              <a:rPr lang="ru-RU" sz="1100" dirty="0" smtClean="0">
                <a:solidFill>
                  <a:prstClr val="black"/>
                </a:solidFill>
              </a:rPr>
              <a:t>о размещении информации </a:t>
            </a:r>
            <a:br>
              <a:rPr lang="ru-RU" sz="1100" dirty="0" smtClean="0">
                <a:solidFill>
                  <a:prstClr val="black"/>
                </a:solidFill>
              </a:rPr>
            </a:br>
            <a:r>
              <a:rPr lang="ru-RU" sz="1100" dirty="0" smtClean="0">
                <a:solidFill>
                  <a:prstClr val="black"/>
                </a:solidFill>
              </a:rPr>
              <a:t>на сайт</a:t>
            </a:r>
            <a:endParaRPr lang="ru-RU" sz="11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dirty="0" smtClean="0">
                <a:solidFill>
                  <a:prstClr val="black"/>
                </a:solidFill>
              </a:rPr>
              <a:t>(5-20 мин.) </a:t>
            </a:r>
            <a:endParaRPr lang="ru-RU" sz="900" dirty="0">
              <a:solidFill>
                <a:prstClr val="black"/>
              </a:solidFill>
            </a:endParaRPr>
          </a:p>
        </p:txBody>
      </p:sp>
      <p:cxnSp>
        <p:nvCxnSpPr>
          <p:cNvPr id="116" name="Прямая соединительная линия 115"/>
          <p:cNvCxnSpPr/>
          <p:nvPr/>
        </p:nvCxnSpPr>
        <p:spPr>
          <a:xfrm>
            <a:off x="214282" y="2355842"/>
            <a:ext cx="1368425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14282" y="3071810"/>
            <a:ext cx="142876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3643306" y="2000240"/>
            <a:ext cx="1441450" cy="1285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Сотрудники ОО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8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050" dirty="0" smtClean="0">
                <a:solidFill>
                  <a:prstClr val="black"/>
                </a:solidFill>
              </a:rPr>
              <a:t>Передача  информации </a:t>
            </a:r>
            <a:r>
              <a:rPr lang="ru-RU" sz="1050" dirty="0">
                <a:solidFill>
                  <a:prstClr val="black"/>
                </a:solidFill>
              </a:rPr>
              <a:t>для выборки </a:t>
            </a:r>
            <a:r>
              <a:rPr lang="ru-RU" sz="1050" dirty="0" smtClean="0">
                <a:solidFill>
                  <a:prstClr val="black"/>
                </a:solidFill>
              </a:rPr>
              <a:t>материала (по электронным формам связи)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dirty="0" smtClean="0">
                <a:solidFill>
                  <a:prstClr val="black"/>
                </a:solidFill>
              </a:rPr>
              <a:t>(1-3 мин.)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 smtClean="0">
              <a:solidFill>
                <a:prstClr val="black"/>
              </a:solidFill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3643306" y="3143248"/>
            <a:ext cx="143986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3643306" y="2285992"/>
            <a:ext cx="143986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5500694" y="2000240"/>
            <a:ext cx="1928826" cy="1285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Руководитель </a:t>
            </a:r>
            <a:endParaRPr lang="ru-RU" sz="700" b="1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b="1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Получение текстовой информации для выборки материала (по электронным формам связи)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dirty="0" smtClean="0">
                <a:solidFill>
                  <a:prstClr val="black"/>
                </a:solidFill>
              </a:rPr>
              <a:t>(1-3  мин.) </a:t>
            </a:r>
            <a:endParaRPr lang="ru-RU" sz="900" dirty="0">
              <a:solidFill>
                <a:prstClr val="black"/>
              </a:solidFill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5500694" y="3000372"/>
            <a:ext cx="1928826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5500694" y="2285992"/>
            <a:ext cx="1928826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7715272" y="2000240"/>
            <a:ext cx="1285884" cy="1285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Руководитель </a:t>
            </a:r>
            <a:endParaRPr lang="ru-RU" sz="700" b="1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800" b="1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Отбор материалов   </a:t>
            </a:r>
            <a:endParaRPr lang="ru-RU" sz="11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dirty="0" smtClean="0">
                <a:solidFill>
                  <a:prstClr val="black"/>
                </a:solidFill>
              </a:rPr>
              <a:t> (10-20 мин.)</a:t>
            </a:r>
            <a:endParaRPr lang="ru-RU" sz="900" dirty="0">
              <a:solidFill>
                <a:prstClr val="black"/>
              </a:solidFill>
            </a:endParaRPr>
          </a:p>
        </p:txBody>
      </p:sp>
      <p:cxnSp>
        <p:nvCxnSpPr>
          <p:cNvPr id="122" name="Прямая соединительная линия 121"/>
          <p:cNvCxnSpPr/>
          <p:nvPr/>
        </p:nvCxnSpPr>
        <p:spPr>
          <a:xfrm>
            <a:off x="7715272" y="2285992"/>
            <a:ext cx="1285884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7715272" y="3000372"/>
            <a:ext cx="1285884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428596" y="4071942"/>
            <a:ext cx="2654309" cy="1285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Сотрудники ОО</a:t>
            </a:r>
          </a:p>
          <a:p>
            <a:pPr algn="ctr">
              <a:defRPr/>
            </a:pPr>
            <a:endParaRPr lang="ru-RU" sz="500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Передача информации по электронным формам связи ответственному за сайт для размещения на сайте (в  разработанном шаблоне)</a:t>
            </a:r>
          </a:p>
          <a:p>
            <a:pPr algn="ctr">
              <a:defRPr/>
            </a:pPr>
            <a:endParaRPr lang="ru-RU" sz="500" dirty="0" smtClean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900" dirty="0" smtClean="0">
                <a:solidFill>
                  <a:prstClr val="black"/>
                </a:solidFill>
              </a:rPr>
              <a:t>(3-5 мин.) </a:t>
            </a:r>
            <a:endParaRPr lang="ru-RU" sz="900" dirty="0">
              <a:solidFill>
                <a:prstClr val="black"/>
              </a:solidFill>
            </a:endParaRP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428596" y="4357694"/>
            <a:ext cx="2643206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428596" y="5072074"/>
            <a:ext cx="2643206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3500430" y="4071942"/>
            <a:ext cx="2155830" cy="1285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Ответственный за сайт ОО</a:t>
            </a:r>
            <a:endParaRPr lang="ru-RU" sz="1100" dirty="0" smtClean="0">
              <a:solidFill>
                <a:srgbClr val="FF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800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Размещение </a:t>
            </a:r>
            <a:r>
              <a:rPr lang="ru-RU" sz="1100" dirty="0">
                <a:solidFill>
                  <a:prstClr val="black"/>
                </a:solidFill>
              </a:rPr>
              <a:t>информационного материала на сайт учреждения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9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dirty="0" smtClean="0">
                <a:solidFill>
                  <a:prstClr val="black"/>
                </a:solidFill>
              </a:rPr>
              <a:t> (7-10 мин.) </a:t>
            </a:r>
            <a:endParaRPr lang="ru-RU" sz="900" dirty="0">
              <a:solidFill>
                <a:prstClr val="black"/>
              </a:solidFill>
            </a:endParaRPr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>
            <a:off x="3500430" y="5000636"/>
            <a:ext cx="214314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3500430" y="4357694"/>
            <a:ext cx="214314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0" y="2214554"/>
            <a:ext cx="214282" cy="122413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white"/>
                </a:solidFill>
              </a:rPr>
              <a:t>ВХОД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857884" y="3857628"/>
            <a:ext cx="428628" cy="150019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prstClr val="white"/>
                </a:solidFill>
              </a:rPr>
              <a:t>ВЫХОД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000232" y="2000240"/>
            <a:ext cx="1439863" cy="1285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dirty="0" smtClean="0">
                <a:solidFill>
                  <a:prstClr val="black"/>
                </a:solidFill>
              </a:rPr>
              <a:t>Сотрудники ОО</a:t>
            </a:r>
          </a:p>
          <a:p>
            <a:pPr algn="ctr">
              <a:defRPr/>
            </a:pPr>
            <a:endParaRPr lang="ru-RU" sz="5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и подготовка информации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000" dirty="0" smtClean="0">
                <a:solidFill>
                  <a:prstClr val="black"/>
                </a:solidFill>
              </a:rPr>
              <a:t>(по разработанным алгоритму и шаблону)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dirty="0" smtClean="0">
                <a:solidFill>
                  <a:prstClr val="black"/>
                </a:solidFill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800" dirty="0" smtClean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dirty="0" smtClean="0">
                <a:solidFill>
                  <a:prstClr val="black"/>
                </a:solidFill>
              </a:rPr>
              <a:t>(20-30 мин.) </a:t>
            </a:r>
            <a:endParaRPr lang="ru-RU" sz="900" dirty="0">
              <a:solidFill>
                <a:prstClr val="black"/>
              </a:solidFill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2000232" y="3071810"/>
            <a:ext cx="143986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2000232" y="2285992"/>
            <a:ext cx="143986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7468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Заголовок 1"/>
          <p:cNvSpPr>
            <a:spLocks noGrp="1"/>
          </p:cNvSpPr>
          <p:nvPr>
            <p:ph type="title"/>
          </p:nvPr>
        </p:nvSpPr>
        <p:spPr>
          <a:xfrm>
            <a:off x="483844" y="959978"/>
            <a:ext cx="8229600" cy="490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>
                <a:solidFill>
                  <a:srgbClr val="0070C0"/>
                </a:solidFill>
              </a:rPr>
              <a:t>Достигнутые </a:t>
            </a:r>
            <a:r>
              <a:rPr lang="ru-RU" altLang="ru-RU" sz="2800" b="1" dirty="0" smtClean="0">
                <a:solidFill>
                  <a:srgbClr val="0070C0"/>
                </a:solidFill>
              </a:rPr>
              <a:t>результаты </a:t>
            </a:r>
            <a:endParaRPr lang="ru-RU" altLang="ru-RU" sz="2800" b="1" dirty="0">
              <a:solidFill>
                <a:srgbClr val="0070C0"/>
              </a:solidFill>
            </a:endParaRPr>
          </a:p>
        </p:txBody>
      </p:sp>
      <p:sp>
        <p:nvSpPr>
          <p:cNvPr id="23555" name="Содержимое 4"/>
          <p:cNvSpPr>
            <a:spLocks noGrp="1"/>
          </p:cNvSpPr>
          <p:nvPr>
            <p:ph idx="1"/>
          </p:nvPr>
        </p:nvSpPr>
        <p:spPr>
          <a:xfrm>
            <a:off x="461606" y="1484784"/>
            <a:ext cx="8229600" cy="461665"/>
          </a:xfrm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2400" b="1" dirty="0">
                <a:solidFill>
                  <a:srgbClr val="00B0F0"/>
                </a:solidFill>
              </a:rPr>
              <a:t>Время протекания процесса:</a:t>
            </a:r>
            <a:r>
              <a:rPr lang="en-US" altLang="ru-RU" sz="2400" b="1" dirty="0">
                <a:solidFill>
                  <a:srgbClr val="00B0F0"/>
                </a:solidFill>
                <a:latin typeface="Franklin Gothic Book" pitchFamily="34" charset="0"/>
              </a:rPr>
              <a:t> </a:t>
            </a:r>
            <a:endParaRPr lang="ru-RU" altLang="ru-RU" sz="2400" b="1" dirty="0">
              <a:solidFill>
                <a:srgbClr val="00B0F0"/>
              </a:solidFill>
            </a:endParaRPr>
          </a:p>
        </p:txBody>
      </p:sp>
      <p:sp>
        <p:nvSpPr>
          <p:cNvPr id="235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/>
            <a:fld id="{73995617-6FF0-4B41-9B11-82E5C3F61D0B}" type="slidenum">
              <a:rPr lang="ru-RU" altLang="ru-RU" smtClean="0">
                <a:latin typeface="Arial" charset="0"/>
              </a:rPr>
              <a:pPr eaLnBrk="0" hangingPunct="0"/>
              <a:t>8</a:t>
            </a:fld>
            <a:endParaRPr lang="ru-RU" altLang="ru-RU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420892"/>
            <a:ext cx="3714750" cy="24468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БЫЛО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1400" dirty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    </a:t>
            </a:r>
            <a:r>
              <a:rPr lang="ru-RU" sz="1400" dirty="0" smtClean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ВПП (время протекания процесса)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1400" dirty="0" smtClean="0">
                <a:solidFill>
                  <a:srgbClr val="2992A7"/>
                </a:solidFill>
                <a:cs typeface="Arial" panose="020B0604020202020204" pitchFamily="34" charset="0"/>
              </a:rPr>
              <a:t>108-200</a:t>
            </a:r>
            <a:r>
              <a:rPr lang="ru-RU" sz="1400" dirty="0" smtClean="0">
                <a:solidFill>
                  <a:srgbClr val="2992A7"/>
                </a:solidFill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2992A7"/>
                </a:solidFill>
                <a:cs typeface="Arial" panose="020B0604020202020204" pitchFamily="34" charset="0"/>
              </a:rPr>
              <a:t>минут</a:t>
            </a:r>
            <a:endParaRPr lang="ru-RU" sz="1400" dirty="0">
              <a:solidFill>
                <a:srgbClr val="2992A7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endParaRPr lang="ru-RU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55654" y="2342492"/>
            <a:ext cx="3714750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СТАЛО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1400" dirty="0" smtClean="0">
                <a:solidFill>
                  <a:srgbClr val="0B7B87"/>
                </a:solidFill>
                <a:cs typeface="Arial" panose="020B0604020202020204" pitchFamily="34" charset="0"/>
              </a:rPr>
              <a:t>ВПП (время протекания процесса)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1400" dirty="0" smtClean="0">
                <a:solidFill>
                  <a:srgbClr val="0B7B87"/>
                </a:solidFill>
                <a:cs typeface="Arial" panose="020B0604020202020204" pitchFamily="34" charset="0"/>
              </a:rPr>
              <a:t>47-91</a:t>
            </a:r>
            <a:r>
              <a:rPr lang="ru-RU" sz="1400" dirty="0" smtClean="0">
                <a:solidFill>
                  <a:srgbClr val="0B7B87"/>
                </a:solidFill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B7B87"/>
                </a:solidFill>
                <a:cs typeface="Arial" panose="020B0604020202020204" pitchFamily="34" charset="0"/>
              </a:rPr>
              <a:t>минут</a:t>
            </a:r>
            <a:endParaRPr lang="ru-RU" sz="1400" dirty="0">
              <a:solidFill>
                <a:srgbClr val="0B7B87"/>
              </a:solidFill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3534873" y="2953970"/>
            <a:ext cx="1501379" cy="317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31647" y="3789042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256" y="630510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1" name="Рисунок 20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491618" y="4062488"/>
            <a:ext cx="77048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ЭКОНОМИЯ </a:t>
            </a:r>
            <a:r>
              <a:rPr lang="ru-RU" altLang="ru-RU" b="1" dirty="0" smtClean="0">
                <a:solidFill>
                  <a:srgbClr val="002060"/>
                </a:solidFill>
              </a:rPr>
              <a:t>ВРЕМЕНИ:  </a:t>
            </a:r>
            <a:endParaRPr lang="ru-RU" altLang="ru-RU" b="1" dirty="0">
              <a:solidFill>
                <a:srgbClr val="002060"/>
              </a:solidFill>
            </a:endParaRP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</a:rPr>
              <a:t>109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r>
              <a:rPr lang="ru-RU" altLang="ru-RU" b="1" dirty="0" smtClean="0">
                <a:solidFill>
                  <a:srgbClr val="002060"/>
                </a:solidFill>
              </a:rPr>
              <a:t>мин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98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16" name="Picture 2">
            <a:extLst>
              <a:ext uri="{FF2B5EF4-FFF2-40B4-BE49-F238E27FC236}">
                <a16:creationId xmlns="" xmlns:a16="http://schemas.microsoft.com/office/drawing/2014/main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AB7F9214-65B7-4DA9-8E70-1F7568E6EF8E}"/>
              </a:ext>
            </a:extLst>
          </p:cNvPr>
          <p:cNvSpPr/>
          <p:nvPr/>
        </p:nvSpPr>
        <p:spPr>
          <a:xfrm>
            <a:off x="423991" y="792355"/>
            <a:ext cx="82912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Страница на сайте МАДОУ «ДС № 26 г. Челябинска»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hlinkClick r:id="rId3"/>
              </a:rPr>
              <a:t>«Бережливые технологии»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gerd_mal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3695" t="9563" r="9838" b="1652"/>
          <a:stretch/>
        </p:blipFill>
        <p:spPr>
          <a:xfrm>
            <a:off x="395536" y="1833683"/>
            <a:ext cx="8136538" cy="449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80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1509</TotalTime>
  <Words>609</Words>
  <Application>Microsoft Office PowerPoint</Application>
  <PresentationFormat>Экран (4:3)</PresentationFormat>
  <Paragraphs>209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Тема Office</vt:lpstr>
      <vt:lpstr>1_Тема Office</vt:lpstr>
      <vt:lpstr>2_Тема Office</vt:lpstr>
      <vt:lpstr>3_Тема Office</vt:lpstr>
      <vt:lpstr>4_Тема Office</vt:lpstr>
      <vt:lpstr>Администрация города Челябинска</vt:lpstr>
      <vt:lpstr>Презентация PowerPoint</vt:lpstr>
      <vt:lpstr>Презентация PowerPoint</vt:lpstr>
      <vt:lpstr>Карта текущего состояния процесса «Подготовка и размещение информации на сайт образовательной организации»</vt:lpstr>
      <vt:lpstr>Пирамида проблем</vt:lpstr>
      <vt:lpstr>Презентация PowerPoint</vt:lpstr>
      <vt:lpstr>Карта целевого состояния процесса «Подготовка и размещение информации на сайт  образовательной организации»</vt:lpstr>
      <vt:lpstr>Достигнутые результаты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Пользователь</cp:lastModifiedBy>
  <cp:revision>158</cp:revision>
  <cp:lastPrinted>2019-04-25T09:14:46Z</cp:lastPrinted>
  <dcterms:created xsi:type="dcterms:W3CDTF">2018-08-20T14:01:12Z</dcterms:created>
  <dcterms:modified xsi:type="dcterms:W3CDTF">2024-11-11T07:11:51Z</dcterms:modified>
</cp:coreProperties>
</file>