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72" r:id="rId6"/>
    <p:sldId id="262" r:id="rId7"/>
    <p:sldId id="270" r:id="rId8"/>
    <p:sldId id="263" r:id="rId9"/>
    <p:sldId id="264" r:id="rId10"/>
    <p:sldId id="265" r:id="rId11"/>
    <p:sldId id="271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897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740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025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5144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74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991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661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97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48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5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00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147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477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967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208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89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97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E0EFEC9-992C-48E4-BCED-EC1B3D11030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1CD3AC7-2B09-4A80-A48F-83D38FD41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52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F525CC-A97C-404E-BCBF-C2F1DD54F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проблемного вопроса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B96DCD9-DEA0-4C65-BEAA-96AFC2D28E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172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BCCC5532-4EA9-42AA-BFF5-86257AF688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2">
            <a:extLst>
              <a:ext uri="{FF2B5EF4-FFF2-40B4-BE49-F238E27FC236}">
                <a16:creationId xmlns="" xmlns:a16="http://schemas.microsoft.com/office/drawing/2014/main" id="{BB0CE38A-BB1F-40E2-A05E-7165BE72D4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ounded Rectangle 12">
            <a:extLst>
              <a:ext uri="{FF2B5EF4-FFF2-40B4-BE49-F238E27FC236}">
                <a16:creationId xmlns="" xmlns:a16="http://schemas.microsoft.com/office/drawing/2014/main" id="{9F7C7D65-89D1-428E-A505-0A33DB1C5F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281991" y="887150"/>
            <a:ext cx="4104281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098" name="Picture 2" descr="Изображение выглядит как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86919189-4C90-4CED-96B7-365685A76C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3" r="16963" b="-4"/>
          <a:stretch/>
        </p:blipFill>
        <p:spPr bwMode="auto">
          <a:xfrm>
            <a:off x="7756448" y="1349992"/>
            <a:ext cx="3155366" cy="401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="" xmlns:a16="http://schemas.microsoft.com/office/drawing/2014/main" id="{C81FFC53-BC6C-4674-B2AC-D8ED5063D5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6ADCE1A-1BD0-47C2-885D-A554DA6823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97259" y="1214153"/>
            <a:ext cx="5910274" cy="342410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Основа проблемного обучения - вопросы и задания, которые предлагают детям. Часто используются вопросы, которые побуждают детей к сравнению, к установлению сходства и различия.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сравнения ставятся так, чтобы дети последовательно выделяли сначала признаки различия, потом - сходства.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Среди проблемных вопросов особое место занимают те, которые побуждают вскрыть противоречие между сложившимся опытом и вновь получаемыми знаниями.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87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776CA8F-29EC-4237-961B-50E5FEBDA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проблемные вопросы занимают особое место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детей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83A46AB-F69A-4C84-862A-1C9E78B3E1F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Среди проблемных вопросов особое место занимают те, которые побуждают вскрыть противоречие между сложившимся опытом и вновь получаемыми знаниями. Для этого дети должны пересмотреть свои прежние представления, перестроить их на новый лад.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194" name="Picture 2">
            <a:extLst>
              <a:ext uri="{FF2B5EF4-FFF2-40B4-BE49-F238E27FC236}">
                <a16:creationId xmlns="" xmlns:a16="http://schemas.microsoft.com/office/drawing/2014/main" id="{73FE095C-B537-4B3A-91C2-78CD14E99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105" y="3669236"/>
            <a:ext cx="2266121" cy="313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641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A65EAB-6F99-4BD9-85F3-F1D190F7A7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935857"/>
            <a:ext cx="10363826" cy="3424107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Проблемный вопрос: это не просто воспроизведение знания, которое уже знакомо детям, а поиск ответа на основе рассуждения.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Проблемные вопросы содержат в тесте вопросы «почему?», «зачем»?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1976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="" xmlns:a16="http://schemas.microsoft.com/office/drawing/2014/main" id="{2120660E-F826-4655-BB97-984B17FE52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2">
            <a:extLst>
              <a:ext uri="{FF2B5EF4-FFF2-40B4-BE49-F238E27FC236}">
                <a16:creationId xmlns="" xmlns:a16="http://schemas.microsoft.com/office/drawing/2014/main" id="{B36D89EE-FA2B-4C32-8C00-B2C6ED2123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218ECC36-3029-41D4-81D8-0D259A1CC3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1" r="35523"/>
          <a:stretch/>
        </p:blipFill>
        <p:spPr bwMode="auto">
          <a:xfrm>
            <a:off x="7622831" y="954156"/>
            <a:ext cx="3252453" cy="5181599"/>
          </a:xfrm>
          <a:prstGeom prst="roundRect">
            <a:avLst>
              <a:gd name="adj" fmla="val 2392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38">
            <a:extLst>
              <a:ext uri="{FF2B5EF4-FFF2-40B4-BE49-F238E27FC236}">
                <a16:creationId xmlns="" xmlns:a16="http://schemas.microsoft.com/office/drawing/2014/main" id="{318307F8-152F-4244-A9FE-8D30EFFB79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7DA2670-81D5-4C30-8946-EDEE7C1A3B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85308" y="1628083"/>
            <a:ext cx="5613635" cy="4961205"/>
          </a:xfrm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800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«Когда падают листья?»</a:t>
            </a:r>
          </a:p>
          <a:p>
            <a:pPr indent="0" algn="just">
              <a:spcBef>
                <a:spcPts val="0"/>
              </a:spcBef>
              <a:spcAft>
                <a:spcPts val="800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 «Когда опадают листья?» предполагает конкретный ответ на основе знаний – это просто вопрос.</a:t>
            </a:r>
          </a:p>
          <a:p>
            <a:pPr indent="0" algn="just">
              <a:spcBef>
                <a:spcPts val="0"/>
              </a:spcBef>
              <a:spcAft>
                <a:spcPts val="800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 «Почему осенью опадают листья?» является проблемным, т.к. требует от детей при ответе на него рассуждений.</a:t>
            </a:r>
          </a:p>
          <a:p>
            <a:pPr algn="ctr"/>
            <a:endParaRPr lang="ru-RU" sz="16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3103EE59-3273-455D-B2D3-32EC3E30E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74475" y="268712"/>
            <a:ext cx="10364451" cy="1596177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задание</a:t>
            </a:r>
          </a:p>
        </p:txBody>
      </p:sp>
    </p:spTree>
    <p:extLst>
      <p:ext uri="{BB962C8B-B14F-4D97-AF65-F5344CB8AC3E}">
        <p14:creationId xmlns:p14="http://schemas.microsoft.com/office/powerpoint/2010/main" val="1580782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BDEC83-D163-45DC-8072-BF0CA577F31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1015370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Осенью становится холоднее, солнце светит мало, и листья перестают вырабатывать хлорофилл. Деревья готовятся к зиме, сбрасывая листву. Так они защищают себя, потому что если листья не опадут, то зимой ветки могут обломаться от тяжести снега.</a:t>
            </a:r>
          </a:p>
          <a:p>
            <a:endParaRPr lang="ru-RU" dirty="0"/>
          </a:p>
        </p:txBody>
      </p:sp>
      <p:pic>
        <p:nvPicPr>
          <p:cNvPr id="7170" name="Picture 2">
            <a:extLst>
              <a:ext uri="{FF2B5EF4-FFF2-40B4-BE49-F238E27FC236}">
                <a16:creationId xmlns="" xmlns:a16="http://schemas.microsoft.com/office/drawing/2014/main" id="{848BC8E1-5B16-4150-B1F4-7BEE32233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465" y="2480997"/>
            <a:ext cx="6569612" cy="437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704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9170D6-0E1E-446D-A3F6-58DF92875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832823"/>
            <a:ext cx="10364451" cy="1596177"/>
          </a:xfrm>
        </p:spPr>
        <p:txBody>
          <a:bodyPr>
            <a:normAutofit/>
          </a:bodyPr>
          <a:lstStyle/>
          <a:p>
            <a:r>
              <a:rPr lang="ru-RU" sz="54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48091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A05CC9-2EFF-4BE2-9015-264441040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775D902-6447-4C59-A92D-A5082731B3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современных условиях образования педагог должен создавать каждый раз новые проблемные ситуации для того, чтобы ребенок адаптировался к реалиям жизни.</a:t>
            </a:r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9A5B98D9-E177-4E8B-8E2E-3E4A1BA3C1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13" b="78256"/>
          <a:stretch/>
        </p:blipFill>
        <p:spPr bwMode="auto">
          <a:xfrm>
            <a:off x="1547133" y="4300024"/>
            <a:ext cx="9097108" cy="149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62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37E6C67-149F-49B2-AE92-D2C0D9A2E8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1585214"/>
            <a:ext cx="10363826" cy="3424107"/>
          </a:xfrm>
        </p:spPr>
        <p:txBody>
          <a:bodyPr>
            <a:normAutofit fontScale="925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 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способствовать развитию проблемного мышления </a:t>
            </a:r>
            <a:r>
              <a:rPr lang="ru-RU" sz="19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и воспитателя.</a:t>
            </a:r>
            <a:endParaRPr lang="ru-RU" sz="1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1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454545"/>
              </a:buClr>
              <a:buSzPts val="1050"/>
              <a:buFont typeface="Arial" panose="020B0604020202020204" pitchFamily="34" charset="0"/>
              <a:buAutoNum type="arabicPeriod"/>
            </a:pP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Изучить понятие проблемное обучение в ДОУ.</a:t>
            </a:r>
          </a:p>
          <a:p>
            <a:pPr marL="342900" lvl="0" indent="-342900" algn="just">
              <a:lnSpc>
                <a:spcPct val="150000"/>
              </a:lnSpc>
              <a:buClr>
                <a:srgbClr val="454545"/>
              </a:buClr>
              <a:buSzPts val="1050"/>
              <a:buFont typeface="Arial" panose="020B0604020202020204" pitchFamily="34" charset="0"/>
              <a:buAutoNum type="arabicPeriod"/>
            </a:pP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Раскрыть понятие проблемного вопроса, его основные черты.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Clr>
                <a:srgbClr val="454545"/>
              </a:buClr>
              <a:buSzPts val="1050"/>
              <a:buFont typeface="Arial" panose="020B0604020202020204" pitchFamily="34" charset="0"/>
              <a:buAutoNum type="arabicPeriod"/>
            </a:pP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Рассмотреть проблемную ситуацию на основе модели проблемного вопроса старшей группы ДОУ.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7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F410E08-0C67-418D-BC52-409E4FD587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882849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Проблемное обучение в детском саду - это такая организация взаимодействия с воспитанниками, которая предполагает создание под руководством педагога проблемных вопросов,  задач,  ситуаций и активную самостоятельную деятельность детей по их разрешению (Н.Е. 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Веракса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AC159B6F-B250-43F3-BD77-96B199B453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47" b="18359"/>
          <a:stretch/>
        </p:blipFill>
        <p:spPr bwMode="auto">
          <a:xfrm>
            <a:off x="4694945" y="2594902"/>
            <a:ext cx="6094976" cy="404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182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7D4D07-14D5-475A-89F2-CED650079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решения проблемной задачи: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CEF327F-76ED-413D-8539-928C3E9816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969527"/>
            <a:ext cx="10363826" cy="342410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 первом этапе осознания проблемы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вскрывают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противоречие, заложенное в вопросе, для чего находят разрыв в цепочке причинно-следственных связей. Это противоречие может быть разрешено с помощью гипотезы.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Формулирование гипотезы составляет второй этап. 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 этап решения проблемы – доказательство гипотезы. Поиск путей доказательства гипотезы требуют от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воспитанников </a:t>
            </a:r>
            <a:r>
              <a:rPr lang="ru-RU" sz="1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переформулировки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задания или вопроса.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Заканчивается решение проблемы общим выводом, в котором изучаемые причинно-следственные связи углубляются и раскрываются новые стороны познаваемого объекта или явления. Это четвёртый этап решения проблемы.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520589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572841A-605A-42C6-A420-8CD98CEE104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909353"/>
            <a:ext cx="10363826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Проблемный  вопрос – это не просто воспроизведение знаний, знакомых детям, а поиск ответа на основе рассуждений. </a:t>
            </a:r>
            <a:endParaRPr lang="ru-RU" sz="2400" dirty="0"/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49DC07F1-B508-48B6-8B9B-60ECED94A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948" y="2101948"/>
            <a:ext cx="4756052" cy="475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17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D37C1BF-78C9-4C41-AF70-5AEAF95D2B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1878" y="1020418"/>
            <a:ext cx="10495722" cy="477078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Ситуации интеллектуального затруднения чаще всего создаются с помощью проблемного вопроса. В педагогической литературе определены следующие отличительные черты проблемного (продуктивного) вопроса: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1.) сложность, выступающая в форме противоречия,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2.) ёмкое содержание,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3.) увлекательная форма,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4.) доступный для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ребенка уровень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сложности.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657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CC5EB2-CF79-41DA-9C60-35C5C1EA0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цели проблемного вопроса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35D7DBA-D9CB-47E7-B04D-E3B57FAC1E2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а.) актуализация знаний; 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б.) осознание и осмысление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в.) закрепление новых знаний.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708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39F0E6-2DB7-4B99-80BA-DD6571858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проблемного вопроса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2ACE5F-7ADA-4CBE-B92C-3E6BE7EB33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каждом конкретном случае воспитатель сам решает, в какой форме проводить работу с детьми: группой или индивидуально. Тем не менее, чтобы развивать у детей способность сомневаться, критически мыслить, предпочтение следует отдавать групповым формам работы. Ребенку легче проявить критичность по отношению к сверстникам, чем по отношению к взрослому. 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237522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378</Words>
  <Application>Microsoft Office PowerPoint</Application>
  <PresentationFormat>Широкоэкранный</PresentationFormat>
  <Paragraphs>39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Tw Cen MT</vt:lpstr>
      <vt:lpstr>Капля</vt:lpstr>
      <vt:lpstr>Технология проблемного вопроса</vt:lpstr>
      <vt:lpstr>Актуальность</vt:lpstr>
      <vt:lpstr>Презентация PowerPoint</vt:lpstr>
      <vt:lpstr>Презентация PowerPoint</vt:lpstr>
      <vt:lpstr>Этапы решения проблемной задачи:</vt:lpstr>
      <vt:lpstr>Презентация PowerPoint</vt:lpstr>
      <vt:lpstr>Презентация PowerPoint</vt:lpstr>
      <vt:lpstr>Дидактические цели проблемного вопроса</vt:lpstr>
      <vt:lpstr>Организация проблемного вопроса</vt:lpstr>
      <vt:lpstr>Презентация PowerPoint</vt:lpstr>
      <vt:lpstr>Какие проблемные вопросы занимают особое место в развитии детей?</vt:lpstr>
      <vt:lpstr>Презентация PowerPoint</vt:lpstr>
      <vt:lpstr>Практическое задание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проблемного вопроса</dc:title>
  <dc:creator>Валерий Валерий</dc:creator>
  <cp:lastModifiedBy>Пользователь Windows</cp:lastModifiedBy>
  <cp:revision>5</cp:revision>
  <dcterms:created xsi:type="dcterms:W3CDTF">2020-10-16T08:39:21Z</dcterms:created>
  <dcterms:modified xsi:type="dcterms:W3CDTF">2020-11-04T08:47:22Z</dcterms:modified>
</cp:coreProperties>
</file>