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64" r:id="rId8"/>
    <p:sldId id="265" r:id="rId9"/>
    <p:sldId id="266" r:id="rId10"/>
    <p:sldId id="270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80" autoAdjust="0"/>
    <p:restoredTop sz="94660"/>
  </p:normalViewPr>
  <p:slideViewPr>
    <p:cSldViewPr snapToGrid="0">
      <p:cViewPr varScale="1">
        <p:scale>
          <a:sx n="65" d="100"/>
          <a:sy n="65" d="100"/>
        </p:scale>
        <p:origin x="8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5707BC93-39F9-4EB7-B91C-D500EA87CF4A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A41F1A2B-D69B-4302-A80F-4D7FDA0A1E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817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7BC93-39F9-4EB7-B91C-D500EA87CF4A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F1A2B-D69B-4302-A80F-4D7FDA0A1E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094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707BC93-39F9-4EB7-B91C-D500EA87CF4A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A41F1A2B-D69B-4302-A80F-4D7FDA0A1E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2889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707BC93-39F9-4EB7-B91C-D500EA87CF4A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A41F1A2B-D69B-4302-A80F-4D7FDA0A1E3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5858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707BC93-39F9-4EB7-B91C-D500EA87CF4A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A41F1A2B-D69B-4302-A80F-4D7FDA0A1E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520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7BC93-39F9-4EB7-B91C-D500EA87CF4A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F1A2B-D69B-4302-A80F-4D7FDA0A1E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8698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7BC93-39F9-4EB7-B91C-D500EA87CF4A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F1A2B-D69B-4302-A80F-4D7FDA0A1E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788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7BC93-39F9-4EB7-B91C-D500EA87CF4A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F1A2B-D69B-4302-A80F-4D7FDA0A1E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4011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707BC93-39F9-4EB7-B91C-D500EA87CF4A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A41F1A2B-D69B-4302-A80F-4D7FDA0A1E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858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7BC93-39F9-4EB7-B91C-D500EA87CF4A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F1A2B-D69B-4302-A80F-4D7FDA0A1E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620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707BC93-39F9-4EB7-B91C-D500EA87CF4A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A41F1A2B-D69B-4302-A80F-4D7FDA0A1E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328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7BC93-39F9-4EB7-B91C-D500EA87CF4A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F1A2B-D69B-4302-A80F-4D7FDA0A1E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756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7BC93-39F9-4EB7-B91C-D500EA87CF4A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F1A2B-D69B-4302-A80F-4D7FDA0A1E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272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7BC93-39F9-4EB7-B91C-D500EA87CF4A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F1A2B-D69B-4302-A80F-4D7FDA0A1E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508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7BC93-39F9-4EB7-B91C-D500EA87CF4A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F1A2B-D69B-4302-A80F-4D7FDA0A1E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10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7BC93-39F9-4EB7-B91C-D500EA87CF4A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F1A2B-D69B-4302-A80F-4D7FDA0A1E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064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7BC93-39F9-4EB7-B91C-D500EA87CF4A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F1A2B-D69B-4302-A80F-4D7FDA0A1E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587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7BC93-39F9-4EB7-B91C-D500EA87CF4A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F1A2B-D69B-4302-A80F-4D7FDA0A1E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216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6313" y="2424149"/>
            <a:ext cx="9068586" cy="1827351"/>
          </a:xfrm>
        </p:spPr>
        <p:txBody>
          <a:bodyPr/>
          <a:lstStyle/>
          <a:p>
            <a:pPr algn="ctr"/>
            <a:r>
              <a:rPr lang="ru-RU" dirty="0" smtClean="0">
                <a:latin typeface="Comic Sans MS" panose="030F0702030302020204" pitchFamily="66" charset="0"/>
              </a:rPr>
              <a:t>Технология «Мнемотехника»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15561" y="4962293"/>
            <a:ext cx="4497659" cy="1248936"/>
          </a:xfrm>
        </p:spPr>
        <p:txBody>
          <a:bodyPr>
            <a:noAutofit/>
          </a:bodyPr>
          <a:lstStyle/>
          <a:p>
            <a:r>
              <a:rPr lang="ru-RU" b="1" i="1" dirty="0" smtClean="0"/>
              <a:t>Подготовили воспитатели:</a:t>
            </a:r>
          </a:p>
          <a:p>
            <a:r>
              <a:rPr lang="ru-RU" b="1" i="1" dirty="0" smtClean="0"/>
              <a:t>Бычкова Альбина Сергеевна</a:t>
            </a:r>
          </a:p>
          <a:p>
            <a:r>
              <a:rPr lang="ru-RU" b="1" i="1" dirty="0" smtClean="0"/>
              <a:t>Плешкова Екатерина Аликовна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55434" y="790027"/>
            <a:ext cx="71813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Муниципальное автономное дошкольное образовательное учреждение «Детский сад №26 г. Челябинска» «Жемчужинка»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861932" y="6378497"/>
            <a:ext cx="28658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Г. Челябинск 2020 г.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56171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Рисунки солнце для дете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7317" y="813597"/>
            <a:ext cx="1550020" cy="130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6370578"/>
              </p:ext>
            </p:extLst>
          </p:nvPr>
        </p:nvGraphicFramePr>
        <p:xfrm>
          <a:off x="7633010" y="2421888"/>
          <a:ext cx="3959922" cy="1873405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79961">
                  <a:extLst>
                    <a:ext uri="{9D8B030D-6E8A-4147-A177-3AD203B41FA5}">
                      <a16:colId xmlns:a16="http://schemas.microsoft.com/office/drawing/2014/main" val="4201264623"/>
                    </a:ext>
                  </a:extLst>
                </a:gridCol>
                <a:gridCol w="1979961">
                  <a:extLst>
                    <a:ext uri="{9D8B030D-6E8A-4147-A177-3AD203B41FA5}">
                      <a16:colId xmlns:a16="http://schemas.microsoft.com/office/drawing/2014/main" val="2963383250"/>
                    </a:ext>
                  </a:extLst>
                </a:gridCol>
              </a:tblGrid>
              <a:tr h="187340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3196015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8877" y="2442672"/>
            <a:ext cx="1416204" cy="1831835"/>
          </a:xfrm>
          <a:prstGeom prst="rect">
            <a:avLst/>
          </a:prstGeom>
        </p:spPr>
      </p:pic>
      <p:sp>
        <p:nvSpPr>
          <p:cNvPr id="6" name="Стрелка вниз 5"/>
          <p:cNvSpPr/>
          <p:nvPr/>
        </p:nvSpPr>
        <p:spPr>
          <a:xfrm>
            <a:off x="10259122" y="2561276"/>
            <a:ext cx="724829" cy="1594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2323805"/>
              </p:ext>
            </p:extLst>
          </p:nvPr>
        </p:nvGraphicFramePr>
        <p:xfrm>
          <a:off x="7633010" y="4683513"/>
          <a:ext cx="3959922" cy="1857392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79961">
                  <a:extLst>
                    <a:ext uri="{9D8B030D-6E8A-4147-A177-3AD203B41FA5}">
                      <a16:colId xmlns:a16="http://schemas.microsoft.com/office/drawing/2014/main" val="932954775"/>
                    </a:ext>
                  </a:extLst>
                </a:gridCol>
                <a:gridCol w="1979961">
                  <a:extLst>
                    <a:ext uri="{9D8B030D-6E8A-4147-A177-3AD203B41FA5}">
                      <a16:colId xmlns:a16="http://schemas.microsoft.com/office/drawing/2014/main" val="1302819239"/>
                    </a:ext>
                  </a:extLst>
                </a:gridCol>
              </a:tblGrid>
              <a:tr h="185739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2123679"/>
                  </a:ext>
                </a:extLst>
              </a:tr>
            </a:tbl>
          </a:graphicData>
        </a:graphic>
      </p:graphicFrame>
      <p:sp>
        <p:nvSpPr>
          <p:cNvPr id="8" name="Равнобедренный треугольник 7"/>
          <p:cNvSpPr/>
          <p:nvPr/>
        </p:nvSpPr>
        <p:spPr>
          <a:xfrm>
            <a:off x="8296507" y="5522532"/>
            <a:ext cx="657922" cy="903249"/>
          </a:xfrm>
          <a:prstGeom prst="triangl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8402701" y="5031878"/>
            <a:ext cx="445533" cy="49065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9757317" y="5620215"/>
            <a:ext cx="1550020" cy="22302"/>
          </a:xfrm>
          <a:prstGeom prst="straightConnector1">
            <a:avLst/>
          </a:prstGeom>
          <a:ln w="7620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790765" y="765036"/>
            <a:ext cx="52966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/>
              <a:t>Мнемотаблицы</a:t>
            </a:r>
            <a:r>
              <a:rPr lang="ru-RU" sz="2800" b="1" dirty="0" smtClean="0"/>
              <a:t> могут быть:</a:t>
            </a:r>
            <a:endParaRPr lang="ru-RU" sz="2800" b="1" dirty="0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8197679"/>
              </p:ext>
            </p:extLst>
          </p:nvPr>
        </p:nvGraphicFramePr>
        <p:xfrm>
          <a:off x="9601200" y="568713"/>
          <a:ext cx="1991732" cy="1758622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91732">
                  <a:extLst>
                    <a:ext uri="{9D8B030D-6E8A-4147-A177-3AD203B41FA5}">
                      <a16:colId xmlns:a16="http://schemas.microsoft.com/office/drawing/2014/main" val="1797170660"/>
                    </a:ext>
                  </a:extLst>
                </a:gridCol>
              </a:tblGrid>
              <a:tr h="175862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8490121"/>
                  </a:ext>
                </a:extLst>
              </a:tr>
            </a:tbl>
          </a:graphicData>
        </a:graphic>
      </p:graphicFrame>
      <p:sp>
        <p:nvSpPr>
          <p:cNvPr id="14" name="Овал 13"/>
          <p:cNvSpPr/>
          <p:nvPr/>
        </p:nvSpPr>
        <p:spPr>
          <a:xfrm>
            <a:off x="219069" y="1446155"/>
            <a:ext cx="4529912" cy="11151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Предметными</a:t>
            </a:r>
            <a:endParaRPr lang="ru-RU" sz="4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001181" y="2922174"/>
            <a:ext cx="5340625" cy="123372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Предметно – </a:t>
            </a:r>
            <a:r>
              <a:rPr lang="ru-RU" sz="3200" b="1" dirty="0" smtClean="0"/>
              <a:t>схематическими </a:t>
            </a:r>
            <a:endParaRPr lang="ru-RU" sz="4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2158662" y="4529196"/>
            <a:ext cx="5188753" cy="11151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000" b="1" dirty="0" smtClean="0"/>
              <a:t>Схематическими</a:t>
            </a:r>
            <a:endParaRPr lang="ru-RU" sz="30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6019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338" y="457200"/>
            <a:ext cx="4520178" cy="624468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67" y="1839952"/>
            <a:ext cx="5293572" cy="383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8443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366" y="114298"/>
            <a:ext cx="4959505" cy="663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214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7785" y="2258635"/>
            <a:ext cx="10114156" cy="1900769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Спасибо  за внимание!</a:t>
            </a:r>
            <a:endParaRPr lang="ru-RU" sz="60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16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81668" y="2967335"/>
            <a:ext cx="80623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48214" y="741095"/>
            <a:ext cx="1087243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Мнемотехника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– это система методов и приемов, обеспечивающие эффективное запоминание, сохранение и воспроизведение информации. Использование мнемотехники</a:t>
            </a:r>
            <a:r>
              <a:rPr kumimoji="0" lang="ru-RU" sz="24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для дошкольников в настоящее время становится все более актуальным.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8214" y="2310755"/>
            <a:ext cx="1001379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•Развивать у детей умение с помощью графической аналогии, а так же с помощью заместителей понимать и рассказывать знакомые сказки по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мнемотаблице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коллажу.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•Развивать у детей психические процессы: мышление, внимание, воображение, память (различные виды).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•Развивать у детей умственную активность, сообразительность, наблюдательность, умение сравнивать, выделять существенные признаки.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•Содействовать решению дошкольниками изобретательских задач сказочного, игрового, экологического, этического характера и др.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•Обучать детей правильному звукопроизношению. Знакомить с буквами.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13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2790" y="423745"/>
            <a:ext cx="7348654" cy="669075"/>
          </a:xfrm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rgbClr val="002060"/>
                </a:solidFill>
              </a:rPr>
              <a:t>Структура мнемотехники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847172" y="1182030"/>
            <a:ext cx="4148254" cy="11151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Мнемотехника</a:t>
            </a:r>
            <a:endParaRPr lang="ru-RU" sz="28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5" name="Прямая со стрелкой 4"/>
          <p:cNvCxnSpPr>
            <a:stCxn id="3" idx="3"/>
          </p:cNvCxnSpPr>
          <p:nvPr/>
        </p:nvCxnSpPr>
        <p:spPr>
          <a:xfrm flipH="1">
            <a:off x="2932771" y="2133845"/>
            <a:ext cx="1521899" cy="45323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3" idx="4"/>
          </p:cNvCxnSpPr>
          <p:nvPr/>
        </p:nvCxnSpPr>
        <p:spPr>
          <a:xfrm>
            <a:off x="5921299" y="2297151"/>
            <a:ext cx="0" cy="568712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7415561" y="2133845"/>
            <a:ext cx="1326995" cy="58705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111512" y="2587083"/>
            <a:ext cx="3642752" cy="109281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err="1" smtClean="0">
                <a:solidFill>
                  <a:srgbClr val="FF0000"/>
                </a:solidFill>
              </a:rPr>
              <a:t>Мнемоквадрат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992137" y="2938345"/>
            <a:ext cx="3858322" cy="94785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rgbClr val="FF0000"/>
                </a:solidFill>
              </a:rPr>
              <a:t>Мнемодорожка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352263" y="2579894"/>
            <a:ext cx="3674325" cy="109281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rgbClr val="FF0000"/>
                </a:solidFill>
              </a:rPr>
              <a:t>Мнемотаблица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Мнемотехники и способы развития памяти для дошкольник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403" y="4207972"/>
            <a:ext cx="3877185" cy="195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613318" y="4348975"/>
            <a:ext cx="2319454" cy="19514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243361" y="5274527"/>
            <a:ext cx="1042639" cy="825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1042639" y="4571999"/>
            <a:ext cx="1477538" cy="702527"/>
          </a:xfrm>
          <a:prstGeom prst="triangl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Т.В. Атясова. Использование приемов мнемотехники в речевом развитии детей  дошкольного возраста с 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476" y="4348975"/>
            <a:ext cx="3892124" cy="1326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005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23385"/>
            <a:ext cx="10820400" cy="847493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3"/>
                </a:solidFill>
              </a:rPr>
              <a:t>Почему нужно использовать мнемотехнику?</a:t>
            </a:r>
            <a:endParaRPr lang="ru-RU" b="1" i="1" dirty="0">
              <a:solidFill>
                <a:schemeClr val="accent3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066585" y="1304694"/>
            <a:ext cx="8088398" cy="4382428"/>
          </a:xfrm>
        </p:spPr>
        <p:txBody>
          <a:bodyPr>
            <a:noAutofit/>
          </a:bodyPr>
          <a:lstStyle/>
          <a:p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</a:t>
            </a:r>
            <a:r>
              <a:rPr lang="ru-RU" sz="24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все </a:t>
            </a: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чаще </a:t>
            </a:r>
            <a:r>
              <a:rPr lang="ru-RU" sz="24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сталкиваются </a:t>
            </a: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такими проблемами в развитии детей, как</a:t>
            </a:r>
            <a:r>
              <a:rPr lang="ru-RU" sz="24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Бедный словарный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запас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Неумение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согласовывать слова в предложении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Нарушение звукопроизношения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Неспособность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построить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монолог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Бедная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диалогическая речь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Плохое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связной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речи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Несформированность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процессов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Несовршеннство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различных видов мышления</a:t>
            </a:r>
          </a:p>
        </p:txBody>
      </p:sp>
    </p:spTree>
    <p:extLst>
      <p:ext uri="{BB962C8B-B14F-4D97-AF65-F5344CB8AC3E}">
        <p14:creationId xmlns:p14="http://schemas.microsoft.com/office/powerpoint/2010/main" val="109719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696127"/>
          </a:xfrm>
        </p:spPr>
        <p:txBody>
          <a:bodyPr/>
          <a:lstStyle/>
          <a:p>
            <a:pPr algn="ctr"/>
            <a:r>
              <a:rPr lang="ru-RU" b="1" i="1" dirty="0">
                <a:solidFill>
                  <a:schemeClr val="accent3"/>
                </a:solidFill>
              </a:rPr>
              <a:t>Мнемотехника помогает развивать: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178098" y="1706137"/>
            <a:ext cx="5441795" cy="3769112"/>
          </a:xfrm>
        </p:spPr>
        <p:txBody>
          <a:bodyPr>
            <a:no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Зрительную и слуховую память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Зрительное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слуховое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Воображение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Восприятие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 кругозор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 все стороны речи</a:t>
            </a:r>
          </a:p>
        </p:txBody>
      </p:sp>
    </p:spTree>
    <p:extLst>
      <p:ext uri="{BB962C8B-B14F-4D97-AF65-F5344CB8AC3E}">
        <p14:creationId xmlns:p14="http://schemas.microsoft.com/office/powerpoint/2010/main" val="229096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57600" y="397870"/>
            <a:ext cx="816269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этап: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Начинать работу с детьми любого возраста необходимо со знакомства с символами. На начальном этапе педагог предлагает и объясняет детям значение символов.</a:t>
            </a:r>
            <a:endParaRPr lang="ru-RU" sz="2400" b="1" dirty="0"/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2394724" y="3080505"/>
            <a:ext cx="2391936" cy="1433513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2715321" y="2384502"/>
            <a:ext cx="1817649" cy="1153629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2210729" y="3854779"/>
            <a:ext cx="2759926" cy="1844831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ᐈ Мультяшный ежик фото, рисунки ежик мультяшный | скачать на Depositphotos®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214" y="2572080"/>
            <a:ext cx="3906203" cy="2929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328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74167" y="691376"/>
            <a:ext cx="67353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этап: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детей «читать» простые схемы из 2 – 3 символов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5438382"/>
              </p:ext>
            </p:extLst>
          </p:nvPr>
        </p:nvGraphicFramePr>
        <p:xfrm>
          <a:off x="1336357" y="2904490"/>
          <a:ext cx="9199756" cy="2206242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299939">
                  <a:extLst>
                    <a:ext uri="{9D8B030D-6E8A-4147-A177-3AD203B41FA5}">
                      <a16:colId xmlns:a16="http://schemas.microsoft.com/office/drawing/2014/main" val="26617734"/>
                    </a:ext>
                  </a:extLst>
                </a:gridCol>
                <a:gridCol w="2299939">
                  <a:extLst>
                    <a:ext uri="{9D8B030D-6E8A-4147-A177-3AD203B41FA5}">
                      <a16:colId xmlns:a16="http://schemas.microsoft.com/office/drawing/2014/main" val="2142970548"/>
                    </a:ext>
                  </a:extLst>
                </a:gridCol>
                <a:gridCol w="2299939">
                  <a:extLst>
                    <a:ext uri="{9D8B030D-6E8A-4147-A177-3AD203B41FA5}">
                      <a16:colId xmlns:a16="http://schemas.microsoft.com/office/drawing/2014/main" val="246500082"/>
                    </a:ext>
                  </a:extLst>
                </a:gridCol>
                <a:gridCol w="2299939">
                  <a:extLst>
                    <a:ext uri="{9D8B030D-6E8A-4147-A177-3AD203B41FA5}">
                      <a16:colId xmlns:a16="http://schemas.microsoft.com/office/drawing/2014/main" val="1345724299"/>
                    </a:ext>
                  </a:extLst>
                </a:gridCol>
              </a:tblGrid>
              <a:tr h="220624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8397847"/>
                  </a:ext>
                </a:extLst>
              </a:tr>
            </a:tbl>
          </a:graphicData>
        </a:graphic>
      </p:graphicFrame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7756" y="3269931"/>
            <a:ext cx="1847248" cy="147536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4187" y="3269931"/>
            <a:ext cx="1396105" cy="136562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9475" y="3160193"/>
            <a:ext cx="1688738" cy="169483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7397" y="3084095"/>
            <a:ext cx="1561162" cy="18470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567397" y="5798634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(Яблоко)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024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898" y="2308301"/>
            <a:ext cx="7370957" cy="437163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74488" y="426639"/>
            <a:ext cx="99245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III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этап: на этом этапе начинается работа с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мнемотаблицами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Необходимо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начинать работу с простейших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мнемоквадратов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последовательно переходить к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мнемодорожкам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позже – к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мнемотаблицам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0947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4644" y="385232"/>
            <a:ext cx="8807605" cy="1293028"/>
          </a:xfrm>
        </p:spPr>
        <p:txBody>
          <a:bodyPr>
            <a:normAutofit/>
          </a:bodyPr>
          <a:lstStyle/>
          <a:p>
            <a:r>
              <a:rPr lang="ru-RU" sz="2000" b="1" i="1" dirty="0" smtClean="0"/>
              <a:t>   Дидактический </a:t>
            </a:r>
            <a:r>
              <a:rPr lang="ru-RU" sz="2000" b="1" i="1" dirty="0"/>
              <a:t>материал в форме </a:t>
            </a:r>
            <a:r>
              <a:rPr lang="ru-RU" sz="2000" b="1" i="1" dirty="0" err="1"/>
              <a:t>мнемотаблиц</a:t>
            </a:r>
            <a:r>
              <a:rPr lang="ru-RU" sz="2000" b="1" i="1" dirty="0"/>
              <a:t> и схем-моделей облегчает детям овладение связной речью, делает рассказы (сказок, стихов) четкими, связными и последовательными.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590" y="1678260"/>
            <a:ext cx="6675864" cy="5006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069180"/>
      </p:ext>
    </p:extLst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372</TotalTime>
  <Words>334</Words>
  <Application>Microsoft Office PowerPoint</Application>
  <PresentationFormat>Широкоэкранный</PresentationFormat>
  <Paragraphs>46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Century Gothic</vt:lpstr>
      <vt:lpstr>Comic Sans MS</vt:lpstr>
      <vt:lpstr>Monotype Corsiva</vt:lpstr>
      <vt:lpstr>Times New Roman</vt:lpstr>
      <vt:lpstr>Wingdings</vt:lpstr>
      <vt:lpstr>След самолета</vt:lpstr>
      <vt:lpstr>Технология «Мнемотехника»</vt:lpstr>
      <vt:lpstr>Презентация PowerPoint</vt:lpstr>
      <vt:lpstr>Структура мнемотехники</vt:lpstr>
      <vt:lpstr>Почему нужно использовать мнемотехнику?</vt:lpstr>
      <vt:lpstr>Мнемотехника помогает развивать:</vt:lpstr>
      <vt:lpstr>Презентация PowerPoint</vt:lpstr>
      <vt:lpstr>Презентация PowerPoint</vt:lpstr>
      <vt:lpstr>Презентация PowerPoint</vt:lpstr>
      <vt:lpstr>   Дидактический материал в форме мнемотаблиц и схем-моделей облегчает детям овладение связной речью, делает рассказы (сказок, стихов) четкими, связными и последовательными.</vt:lpstr>
      <vt:lpstr>Презентация PowerPoint</vt:lpstr>
      <vt:lpstr>Презентация PowerPoint</vt:lpstr>
      <vt:lpstr>Презентация PowerPoint</vt:lpstr>
      <vt:lpstr>Спасибо 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Технология «Мнемотехника»</dc:title>
  <dc:creator>Пользователь</dc:creator>
  <cp:lastModifiedBy>Katy</cp:lastModifiedBy>
  <cp:revision>24</cp:revision>
  <dcterms:created xsi:type="dcterms:W3CDTF">2020-10-28T14:58:32Z</dcterms:created>
  <dcterms:modified xsi:type="dcterms:W3CDTF">2020-11-04T11:08:03Z</dcterms:modified>
</cp:coreProperties>
</file>