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Рисунок 33"/>
          <p:cNvPicPr/>
          <p:nvPr/>
        </p:nvPicPr>
        <p:blipFill>
          <a:blip r:embed="rId2"/>
          <a:stretch/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  <p:pic>
        <p:nvPicPr>
          <p:cNvPr id="35" name="Рисунок 34"/>
          <p:cNvPicPr/>
          <p:nvPr/>
        </p:nvPicPr>
        <p:blipFill>
          <a:blip r:embed="rId2"/>
          <a:stretch/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1320" cy="6809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0" name="Рисунок 69"/>
          <p:cNvPicPr/>
          <p:nvPr/>
        </p:nvPicPr>
        <p:blipFill>
          <a:blip r:embed="rId2"/>
          <a:stretch/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  <p:pic>
        <p:nvPicPr>
          <p:cNvPr id="71" name="Рисунок 70"/>
          <p:cNvPicPr/>
          <p:nvPr/>
        </p:nvPicPr>
        <p:blipFill>
          <a:blip r:embed="rId2"/>
          <a:stretch/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1320" cy="6809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6" name="Рисунок 105"/>
          <p:cNvPicPr/>
          <p:nvPr/>
        </p:nvPicPr>
        <p:blipFill>
          <a:blip r:embed="rId2"/>
          <a:stretch/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  <p:pic>
        <p:nvPicPr>
          <p:cNvPr id="107" name="Рисунок 106"/>
          <p:cNvPicPr/>
          <p:nvPr/>
        </p:nvPicPr>
        <p:blipFill>
          <a:blip r:embed="rId2"/>
          <a:stretch/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1320" cy="6809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2" name="Рисунок 141"/>
          <p:cNvPicPr/>
          <p:nvPr/>
        </p:nvPicPr>
        <p:blipFill>
          <a:blip r:embed="rId2"/>
          <a:stretch/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  <p:pic>
        <p:nvPicPr>
          <p:cNvPr id="143" name="Рисунок 142"/>
          <p:cNvPicPr/>
          <p:nvPr/>
        </p:nvPicPr>
        <p:blipFill>
          <a:blip r:embed="rId2"/>
          <a:stretch/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1320" cy="6809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semethod.ru/about.php?id_submenu=1" TargetMode="External"/><Relationship Id="rId2" Type="http://schemas.openxmlformats.org/officeDocument/2006/relationships/hyperlink" Target="http://www.evolkov.net/case/case.study.html" TargetMode="External"/><Relationship Id="rId1" Type="http://schemas.openxmlformats.org/officeDocument/2006/relationships/slideLayout" Target="../slideLayouts/slideLayout25.xml"/><Relationship Id="rId5" Type="http://schemas.openxmlformats.org/officeDocument/2006/relationships/hyperlink" Target="https://www.google.ru/imghp?hl=ru" TargetMode="External"/><Relationship Id="rId4" Type="http://schemas.openxmlformats.org/officeDocument/2006/relationships/hyperlink" Target="http://www.ido.edu.ru/ffec/psych/ps13.html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extShape 1"/>
          <p:cNvSpPr txBox="1"/>
          <p:nvPr/>
        </p:nvSpPr>
        <p:spPr>
          <a:xfrm>
            <a:off x="800640" y="2396520"/>
            <a:ext cx="7569000" cy="20800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4000" b="1" strike="noStrike" spc="-1" dirty="0" smtClean="0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Кейс-технология 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ru-RU" sz="4000" b="1" strike="noStrike" spc="-1" dirty="0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             в деятельности 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4000" b="1" strike="noStrike" spc="-1" dirty="0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                   педагога ДОО 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5" name="CustomShape 2"/>
          <p:cNvSpPr/>
          <p:nvPr/>
        </p:nvSpPr>
        <p:spPr>
          <a:xfrm>
            <a:off x="4608000" y="5616000"/>
            <a:ext cx="3456000" cy="720000"/>
          </a:xfrm>
          <a:prstGeom prst="rect">
            <a:avLst/>
          </a:pr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/>
            <a:r>
              <a:rPr lang="ru-RU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Воспитатели: </a:t>
            </a:r>
            <a:r>
              <a:rPr lang="ru-RU" sz="1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Битенова</a:t>
            </a:r>
            <a:r>
              <a:rPr lang="ru-RU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А.А</a:t>
            </a:r>
          </a:p>
          <a:p>
            <a:pPr algn="ctr"/>
            <a:r>
              <a:rPr lang="ru-RU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                     </a:t>
            </a:r>
            <a:r>
              <a:rPr lang="ru-RU" sz="1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Матыцына</a:t>
            </a: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ru-RU" sz="18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Е.А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CustomShape 1"/>
          <p:cNvSpPr/>
          <p:nvPr/>
        </p:nvSpPr>
        <p:spPr>
          <a:xfrm>
            <a:off x="1907640" y="332640"/>
            <a:ext cx="6983640" cy="718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ru-RU" sz="3200" b="1" strike="noStrike" spc="-1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 Кейс-проигрывание ролей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ru-RU" sz="3200" b="1" strike="noStrike" spc="-1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 </a:t>
            </a:r>
            <a:r>
              <a:rPr lang="ru-RU" sz="32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–</a:t>
            </a:r>
            <a:r>
              <a:rPr lang="ru-RU" sz="3200" b="1" strike="noStrike" spc="-1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</a:t>
            </a:r>
            <a:r>
              <a:rPr lang="ru-RU" sz="28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это сюжетно-ролевая игра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с проблемой.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350" y="2996952"/>
            <a:ext cx="3456384" cy="3356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44824"/>
            <a:ext cx="3563888" cy="3730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CustomShape 1"/>
          <p:cNvSpPr/>
          <p:nvPr/>
        </p:nvSpPr>
        <p:spPr>
          <a:xfrm>
            <a:off x="1691640" y="260640"/>
            <a:ext cx="7451280" cy="11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ru-RU" sz="3200" b="1" strike="noStrike" spc="-1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   Кейс-конкретных ситуаций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ru-RU" sz="3200" b="1" strike="noStrike" spc="-1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  </a:t>
            </a:r>
            <a:r>
              <a:rPr lang="ru-RU" sz="32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–</a:t>
            </a:r>
            <a:r>
              <a:rPr lang="ru-RU" sz="3200" b="1" strike="noStrike" spc="-1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</a:t>
            </a:r>
            <a:r>
              <a:rPr lang="ru-RU" sz="28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это ситуация, которая произошла   конкретно на месте,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ru-RU" sz="28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в которой всё подробно разбирают, анализируют и приходят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к решению.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3140968"/>
            <a:ext cx="3086100" cy="3319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569" y="2708920"/>
            <a:ext cx="3420847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CustomShape 1"/>
          <p:cNvSpPr/>
          <p:nvPr/>
        </p:nvSpPr>
        <p:spPr>
          <a:xfrm>
            <a:off x="467640" y="188640"/>
            <a:ext cx="8228520" cy="704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          Этапы работы с кейсом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179" name="Table 2"/>
          <p:cNvGraphicFramePr/>
          <p:nvPr/>
        </p:nvGraphicFramePr>
        <p:xfrm>
          <a:off x="1259640" y="908640"/>
          <a:ext cx="7632360" cy="5895360"/>
        </p:xfrm>
        <a:graphic>
          <a:graphicData uri="http://schemas.openxmlformats.org/drawingml/2006/table">
            <a:tbl>
              <a:tblPr/>
              <a:tblGrid>
                <a:gridCol w="3553920"/>
                <a:gridCol w="4078440"/>
              </a:tblGrid>
              <a:tr h="35712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6699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Bookman Old Style"/>
                        </a:rPr>
                        <a:t>Первый этап: Подготовительный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BACC6"/>
                      </a:solidFill>
                    </a:lnL>
                    <a:lnR w="12240">
                      <a:solidFill>
                        <a:srgbClr val="4BACC6"/>
                      </a:solidFill>
                    </a:lnR>
                    <a:lnT w="12240">
                      <a:solidFill>
                        <a:srgbClr val="4BACC6"/>
                      </a:solidFill>
                    </a:lnT>
                    <a:lnB w="25200">
                      <a:solidFill>
                        <a:srgbClr val="4BACC6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</a:tr>
              <a:tr h="3250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Bookman Old Style"/>
                        </a:rPr>
                        <a:t>Деятельность педагога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BACC6"/>
                      </a:solidFill>
                    </a:lnL>
                    <a:lnR w="12240">
                      <a:solidFill>
                        <a:srgbClr val="4BACC6"/>
                      </a:solidFill>
                    </a:lnR>
                    <a:lnT w="252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4BACC6"/>
                      </a:solidFill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Bookman Old Style"/>
                        </a:rPr>
                        <a:t>Деятельность детей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BACC6"/>
                      </a:solidFill>
                    </a:lnL>
                    <a:lnR w="12240">
                      <a:solidFill>
                        <a:srgbClr val="4BACC6"/>
                      </a:solidFill>
                    </a:lnR>
                    <a:lnT w="12240">
                      <a:solidFill>
                        <a:srgbClr val="4BACC6"/>
                      </a:solidFill>
                    </a:lnT>
                    <a:lnB w="12240">
                      <a:solidFill>
                        <a:srgbClr val="4BACC6"/>
                      </a:solidFill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</a:tr>
              <a:tr h="558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Bookman Old Style"/>
                        </a:rPr>
                        <a:t>- показывает фотографию, зачитывает текст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BACC6"/>
                      </a:solidFill>
                    </a:lnL>
                    <a:lnR w="12240">
                      <a:solidFill>
                        <a:srgbClr val="4BACC6"/>
                      </a:solidFill>
                    </a:lnR>
                    <a:lnT w="12240">
                      <a:solidFill>
                        <a:srgbClr val="4BACC6"/>
                      </a:solidFill>
                    </a:lnT>
                    <a:lnB w="12240">
                      <a:solidFill>
                        <a:srgbClr val="4BACC6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Bookman Old Style"/>
                        </a:rPr>
                        <a:t>-знакомятся с ситуацией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BACC6"/>
                      </a:solidFill>
                    </a:lnL>
                    <a:lnR w="12240">
                      <a:solidFill>
                        <a:srgbClr val="4BACC6"/>
                      </a:solidFill>
                    </a:lnR>
                    <a:lnT w="12240">
                      <a:solidFill>
                        <a:srgbClr val="4BACC6"/>
                      </a:solidFill>
                    </a:lnT>
                    <a:lnB w="12240">
                      <a:solidFill>
                        <a:srgbClr val="4BACC6"/>
                      </a:solidFill>
                    </a:lnB>
                    <a:noFill/>
                  </a:tcPr>
                </a:tc>
              </a:tr>
              <a:tr h="35712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6699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Bookman Old Style"/>
                        </a:rPr>
                        <a:t>Второй этап: Мотивационный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BACC6"/>
                      </a:solidFill>
                    </a:lnL>
                    <a:lnR w="12240">
                      <a:solidFill>
                        <a:srgbClr val="4BACC6"/>
                      </a:solidFill>
                    </a:lnR>
                    <a:lnT w="12240">
                      <a:solidFill>
                        <a:srgbClr val="4BACC6"/>
                      </a:solidFill>
                    </a:lnT>
                    <a:lnB w="12240">
                      <a:solidFill>
                        <a:srgbClr val="4BACC6"/>
                      </a:solidFill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</a:tr>
              <a:tr h="3250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Bookman Old Style"/>
                        </a:rPr>
                        <a:t>Деятельность педагога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BACC6"/>
                      </a:solidFill>
                    </a:lnL>
                    <a:lnR w="12240">
                      <a:solidFill>
                        <a:srgbClr val="4BACC6"/>
                      </a:solidFill>
                    </a:lnR>
                    <a:lnT w="12240">
                      <a:solidFill>
                        <a:srgbClr val="4BACC6"/>
                      </a:solidFill>
                    </a:lnT>
                    <a:lnB w="12240">
                      <a:solidFill>
                        <a:srgbClr val="4BACC6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Bookman Old Style"/>
                        </a:rPr>
                        <a:t>Деятельность детей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BACC6"/>
                      </a:solidFill>
                    </a:lnL>
                    <a:lnR w="12240">
                      <a:solidFill>
                        <a:srgbClr val="4BACC6"/>
                      </a:solidFill>
                    </a:lnR>
                    <a:lnT w="12240">
                      <a:solidFill>
                        <a:srgbClr val="4BACC6"/>
                      </a:solidFill>
                    </a:lnT>
                    <a:lnB w="12240">
                      <a:solidFill>
                        <a:srgbClr val="4BACC6"/>
                      </a:solidFill>
                    </a:lnB>
                    <a:noFill/>
                  </a:tcPr>
                </a:tc>
              </a:tr>
              <a:tr h="791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Bookman Old Style"/>
                        </a:rPr>
                        <a:t>- формирует суть проблемы;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Bookman Old Style"/>
                        </a:rPr>
                        <a:t>- формирует задание;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Bookman Old Style"/>
                        </a:rPr>
                        <a:t>- мотивирует к поиску решения.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BACC6"/>
                      </a:solidFill>
                    </a:lnL>
                    <a:lnR w="12240">
                      <a:solidFill>
                        <a:srgbClr val="4BACC6"/>
                      </a:solidFill>
                    </a:lnR>
                    <a:lnT w="12240">
                      <a:solidFill>
                        <a:srgbClr val="4BACC6"/>
                      </a:solidFill>
                    </a:lnT>
                    <a:lnB w="12240">
                      <a:solidFill>
                        <a:srgbClr val="4BACC6"/>
                      </a:solidFill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Bookman Old Style"/>
                        </a:rPr>
                        <a:t>- осознают проблему;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Bookman Old Style"/>
                        </a:rPr>
                        <a:t>- концентрируются на поиске решений в данной ситуации.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BACC6"/>
                      </a:solidFill>
                    </a:lnL>
                    <a:lnR w="12240">
                      <a:solidFill>
                        <a:srgbClr val="4BACC6"/>
                      </a:solidFill>
                    </a:lnR>
                    <a:lnT w="12240">
                      <a:solidFill>
                        <a:srgbClr val="4BACC6"/>
                      </a:solidFill>
                    </a:lnT>
                    <a:lnB w="12240">
                      <a:solidFill>
                        <a:srgbClr val="4BACC6"/>
                      </a:solidFill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</a:tr>
              <a:tr h="35712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6699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Bookman Old Style"/>
                        </a:rPr>
                        <a:t>Третий этап: «Мозговой штурм»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BACC6"/>
                      </a:solidFill>
                    </a:lnL>
                    <a:lnR w="12240">
                      <a:solidFill>
                        <a:srgbClr val="4BACC6"/>
                      </a:solidFill>
                    </a:lnR>
                    <a:lnT w="12240">
                      <a:solidFill>
                        <a:srgbClr val="4BACC6"/>
                      </a:solidFill>
                    </a:lnT>
                    <a:lnB w="12240">
                      <a:solidFill>
                        <a:srgbClr val="4BACC6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</a:tr>
              <a:tr h="3250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Bookman Old Style"/>
                        </a:rPr>
                        <a:t>Деятельность педагога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BACC6"/>
                      </a:solidFill>
                    </a:lnL>
                    <a:lnR w="12240">
                      <a:solidFill>
                        <a:srgbClr val="4BACC6"/>
                      </a:solidFill>
                    </a:lnR>
                    <a:lnT w="12240">
                      <a:solidFill>
                        <a:srgbClr val="4BACC6"/>
                      </a:solidFill>
                    </a:lnT>
                    <a:lnB w="12240">
                      <a:solidFill>
                        <a:srgbClr val="4BACC6"/>
                      </a:solidFill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Bookman Old Style"/>
                        </a:rPr>
                        <a:t>Деятельность детей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BACC6"/>
                      </a:solidFill>
                    </a:lnL>
                    <a:lnR w="12240">
                      <a:solidFill>
                        <a:srgbClr val="4BACC6"/>
                      </a:solidFill>
                    </a:lnR>
                    <a:lnT w="12240">
                      <a:solidFill>
                        <a:srgbClr val="4BACC6"/>
                      </a:solidFill>
                    </a:lnT>
                    <a:lnB w="12240">
                      <a:solidFill>
                        <a:srgbClr val="4BACC6"/>
                      </a:solidFill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</a:tr>
              <a:tr h="1024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Bookman Old Style"/>
                        </a:rPr>
                        <a:t>- активизирует детей при помощи ключевых вопросов;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Bookman Old Style"/>
                        </a:rPr>
                        <a:t>- помогает проанализировать принятое решение.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BACC6"/>
                      </a:solidFill>
                    </a:lnL>
                    <a:lnR w="12240">
                      <a:solidFill>
                        <a:srgbClr val="4BACC6"/>
                      </a:solidFill>
                    </a:lnR>
                    <a:lnT w="12240">
                      <a:solidFill>
                        <a:srgbClr val="4BACC6"/>
                      </a:solidFill>
                    </a:lnT>
                    <a:lnB w="12240">
                      <a:solidFill>
                        <a:srgbClr val="4BACC6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Bookman Old Style"/>
                        </a:rPr>
                        <a:t>- представляют свои варианты решения;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Bookman Old Style"/>
                        </a:rPr>
                        <a:t>- находят совместное решение;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Bookman Old Style"/>
                        </a:rPr>
                        <a:t>- формулируют выводы.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BACC6"/>
                      </a:solidFill>
                    </a:lnL>
                    <a:lnR w="12240">
                      <a:solidFill>
                        <a:srgbClr val="4BACC6"/>
                      </a:solidFill>
                    </a:lnR>
                    <a:lnT w="12240">
                      <a:solidFill>
                        <a:srgbClr val="4BACC6"/>
                      </a:solidFill>
                    </a:lnT>
                    <a:lnB w="12240">
                      <a:solidFill>
                        <a:srgbClr val="4BACC6"/>
                      </a:solidFill>
                    </a:lnB>
                    <a:noFill/>
                  </a:tcPr>
                </a:tc>
              </a:tr>
              <a:tr h="35712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006699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Bookman Old Style"/>
                        </a:rPr>
                        <a:t>Четвертый этап: оценочно-рефлексивный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BACC6"/>
                      </a:solidFill>
                    </a:lnL>
                    <a:lnR w="12240">
                      <a:solidFill>
                        <a:srgbClr val="4BACC6"/>
                      </a:solidFill>
                    </a:lnR>
                    <a:lnT w="12240">
                      <a:solidFill>
                        <a:srgbClr val="4BACC6"/>
                      </a:solidFill>
                    </a:lnT>
                    <a:lnB w="12240">
                      <a:solidFill>
                        <a:srgbClr val="4BACC6"/>
                      </a:solidFill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29FCF"/>
                    </a:solidFill>
                  </a:tcPr>
                </a:tc>
              </a:tr>
              <a:tr h="3250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Bookman Old Style"/>
                        </a:rPr>
                        <a:t>Деятельность педагога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BACC6"/>
                      </a:solidFill>
                    </a:lnL>
                    <a:lnR w="12240">
                      <a:solidFill>
                        <a:srgbClr val="4BACC6"/>
                      </a:solidFill>
                    </a:lnR>
                    <a:lnT w="12240">
                      <a:solidFill>
                        <a:srgbClr val="4BACC6"/>
                      </a:solidFill>
                    </a:lnT>
                    <a:lnB w="12240">
                      <a:solidFill>
                        <a:srgbClr val="4BACC6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Bookman Old Style"/>
                        </a:rPr>
                        <a:t>Деятельность детей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BACC6"/>
                      </a:solidFill>
                    </a:lnL>
                    <a:lnR w="12240">
                      <a:solidFill>
                        <a:srgbClr val="4BACC6"/>
                      </a:solidFill>
                    </a:lnR>
                    <a:lnT w="12240">
                      <a:solidFill>
                        <a:srgbClr val="4BACC6"/>
                      </a:solidFill>
                    </a:lnT>
                    <a:lnB w="12240">
                      <a:solidFill>
                        <a:srgbClr val="4BACC6"/>
                      </a:solidFill>
                    </a:lnB>
                    <a:noFill/>
                  </a:tcPr>
                </a:tc>
              </a:tr>
              <a:tr h="791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Bookman Old Style"/>
                        </a:rPr>
                        <a:t>- побуждает детей к поиску ситуаций, в которых можно применить полученные знания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BACC6"/>
                      </a:solidFill>
                    </a:lnL>
                    <a:lnR w="12240">
                      <a:solidFill>
                        <a:srgbClr val="4BACC6"/>
                      </a:solidFill>
                    </a:lnR>
                    <a:lnT w="12240">
                      <a:solidFill>
                        <a:srgbClr val="4BACC6"/>
                      </a:solidFill>
                    </a:lnT>
                    <a:lnB w="12240">
                      <a:solidFill>
                        <a:srgbClr val="4BACC6"/>
                      </a:solidFill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85840" indent="-284760">
                        <a:lnSpc>
                          <a:spcPct val="100000"/>
                        </a:lnSpc>
                        <a:buClr>
                          <a:srgbClr val="002060"/>
                        </a:buClr>
                        <a:buFont typeface="StarSymbol"/>
                        <a:buChar char="-"/>
                      </a:pPr>
                      <a:r>
                        <a:rPr lang="ru-RU" sz="1400" b="1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Bookman Old Style"/>
                        </a:rPr>
                        <a:t>размышляют, выдвигают 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Bookman Old Style"/>
                        </a:rPr>
                        <a:t>     аргументы;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206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Bookman Old Style"/>
                        </a:rPr>
                        <a:t>- применяют полученные знания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BACC6"/>
                      </a:solidFill>
                    </a:lnL>
                    <a:lnR w="12240">
                      <a:solidFill>
                        <a:srgbClr val="4BACC6"/>
                      </a:solidFill>
                    </a:lnR>
                    <a:lnT w="12240">
                      <a:solidFill>
                        <a:srgbClr val="4BACC6"/>
                      </a:solidFill>
                    </a:lnT>
                    <a:lnB w="12240">
                      <a:solidFill>
                        <a:srgbClr val="4BACC6"/>
                      </a:solidFill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ustomShape 1"/>
          <p:cNvSpPr/>
          <p:nvPr/>
        </p:nvSpPr>
        <p:spPr>
          <a:xfrm>
            <a:off x="1619640" y="332640"/>
            <a:ext cx="7230960" cy="459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800" b="1" i="1" strike="noStrike" spc="-1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   </a:t>
            </a:r>
            <a:r>
              <a:rPr lang="ru-RU" sz="3200" b="1" i="1" strike="noStrike" spc="-1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Кейс-технология: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 algn="just">
              <a:lnSpc>
                <a:spcPct val="100000"/>
              </a:lnSpc>
              <a:buClr>
                <a:srgbClr val="002060"/>
              </a:buClr>
              <a:buFont typeface="Wingdings" charset="2"/>
              <a:buChar char=""/>
            </a:pPr>
            <a:r>
              <a:rPr lang="ru-RU" sz="22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во-первых, позволяет широко использовать методы активного обучения;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 algn="just">
              <a:lnSpc>
                <a:spcPct val="100000"/>
              </a:lnSpc>
              <a:buClr>
                <a:srgbClr val="002060"/>
              </a:buClr>
              <a:buFont typeface="Wingdings" charset="2"/>
              <a:buChar char=""/>
            </a:pPr>
            <a:r>
              <a:rPr lang="ru-RU" sz="22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во-вторых, позволяет погрузить детей в проблемную ситуацию и, путём подбора решений, найти выход;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 algn="just">
              <a:lnSpc>
                <a:spcPct val="100000"/>
              </a:lnSpc>
              <a:buClr>
                <a:srgbClr val="002060"/>
              </a:buClr>
              <a:buFont typeface="Wingdings" charset="2"/>
              <a:buChar char=""/>
            </a:pPr>
            <a:r>
              <a:rPr lang="ru-RU" sz="22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в-третьих, ориентирует детей на практическое использование полученных знаний;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 algn="just">
              <a:lnSpc>
                <a:spcPct val="100000"/>
              </a:lnSpc>
              <a:buClr>
                <a:srgbClr val="002060"/>
              </a:buClr>
              <a:buFont typeface="Wingdings" charset="2"/>
              <a:buChar char=""/>
            </a:pPr>
            <a:r>
              <a:rPr lang="ru-RU" sz="22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в-четвёртых, позволяет изучить эмоционально сложные ситуации в безопасных условиях, а не в реальной жизни. 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81" name="Рисунок 2"/>
          <p:cNvPicPr/>
          <p:nvPr/>
        </p:nvPicPr>
        <p:blipFill>
          <a:blip r:embed="rId2"/>
          <a:stretch/>
        </p:blipFill>
        <p:spPr>
          <a:xfrm>
            <a:off x="4075200" y="4797000"/>
            <a:ext cx="2989800" cy="1571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CustomShape 1"/>
          <p:cNvSpPr/>
          <p:nvPr/>
        </p:nvSpPr>
        <p:spPr>
          <a:xfrm>
            <a:off x="1763640" y="548640"/>
            <a:ext cx="6911640" cy="3868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ru-RU" sz="2800" b="1" i="1" strike="noStrike" spc="-1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*** </a:t>
            </a:r>
            <a:r>
              <a:rPr lang="ru-RU" sz="2800" b="1" i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Умственные занятия оказывают на человека такое благотворное влияние, какое солнце оказывает на природу;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lang="ru-RU" sz="2800" b="1" i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они рассеивают мрачное настроение, постепенно облегчают, согревают, поднимают дух </a:t>
            </a:r>
            <a:r>
              <a:rPr lang="ru-RU" sz="2800" b="1" i="1" strike="noStrike" spc="-1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***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lang="ru-RU" sz="24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В. Гумбольдт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83" name="Рисунок 1"/>
          <p:cNvPicPr/>
          <p:nvPr/>
        </p:nvPicPr>
        <p:blipFill>
          <a:blip r:embed="rId2"/>
          <a:stretch/>
        </p:blipFill>
        <p:spPr>
          <a:xfrm>
            <a:off x="594000" y="3357000"/>
            <a:ext cx="3223080" cy="2937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/>
          <p:cNvSpPr/>
          <p:nvPr/>
        </p:nvSpPr>
        <p:spPr>
          <a:xfrm>
            <a:off x="1547640" y="836640"/>
            <a:ext cx="7343640" cy="4380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002060"/>
              </a:buClr>
              <a:buFont typeface="Calibri"/>
              <a:buAutoNum type="arabicPeriod"/>
            </a:pPr>
            <a:r>
              <a:rPr lang="ru-RU" sz="14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Долгоруков, А. Метод case-study как современная технология профессионально-ориентированного обучения/ </a:t>
            </a:r>
            <a:r>
              <a:rPr lang="ru-RU" sz="1400" b="1" u="sng" strike="noStrike" spc="-1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  <a:hlinkClick r:id="rId2"/>
              </a:rPr>
              <a:t>URL:http://www.evolkov.net/case/case.study.html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002060"/>
              </a:buClr>
              <a:buFont typeface="Calibri"/>
              <a:buAutoNum type="arabicPeriod"/>
            </a:pPr>
            <a:r>
              <a:rPr lang="ru-RU" sz="14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Земскова А.С. Использование кейс-метода в образовательном процессе // Совет ректоров. – 2008. – №8. – С. 12-16.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002060"/>
              </a:buClr>
              <a:buFont typeface="Calibri"/>
              <a:buAutoNum type="arabicPeriod"/>
            </a:pPr>
            <a:r>
              <a:rPr lang="ru-RU" sz="14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Кейс-метод. Окно в мир ситуационной методики обучения (case-study). [Электронный ресурс] / Доступ: http://www.casemethod.ru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002060"/>
              </a:buClr>
              <a:buFont typeface="Calibri"/>
              <a:buAutoNum type="arabicPeriod"/>
            </a:pPr>
            <a:r>
              <a:rPr lang="ru-RU" sz="14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Сурмин, Ю. Что такое CASE-метод? Взгляд теоретика и практика./ URL: </a:t>
            </a:r>
            <a:r>
              <a:rPr lang="ru-RU" sz="1400" b="1" u="sng" strike="noStrike" spc="-1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  <a:hlinkClick r:id="rId3"/>
              </a:rPr>
              <a:t>http://www.casemethod.ru/about.php?id_submenu=1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002060"/>
              </a:buClr>
              <a:buFont typeface="Calibri"/>
              <a:buAutoNum type="arabicPeriod"/>
            </a:pPr>
            <a:r>
              <a:rPr lang="ru-RU" sz="14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Федянин Н., Давиденко В. Чем «кейс» отличается от чемоданчика? – Обучение за рубежом, 2000, №7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002060"/>
              </a:buClr>
              <a:buFont typeface="Calibri"/>
              <a:buAutoNum type="arabicPeriod"/>
            </a:pPr>
            <a:r>
              <a:rPr lang="ru-RU" sz="14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Шимутина Е.Н. Использование кейс- технологий в учебном процессе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002060"/>
              </a:buClr>
              <a:buFont typeface="Calibri"/>
              <a:buAutoNum type="arabicPeriod"/>
            </a:pPr>
            <a:r>
              <a:rPr lang="ru-RU" sz="14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http://www.psylist.net/pedagogika/inovacii.htm    Педагогические технологии и инновации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002060"/>
              </a:buClr>
              <a:buFont typeface="Calibri"/>
              <a:buAutoNum type="arabicPeriod"/>
            </a:pPr>
            <a:r>
              <a:rPr lang="ru-RU" sz="14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Развивающие педагогические технологии </a:t>
            </a:r>
            <a:r>
              <a:rPr lang="ru-RU" sz="1400" b="1" u="sng" strike="noStrike" spc="-1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  <a:hlinkClick r:id="rId4"/>
              </a:rPr>
              <a:t>http://www.ido.edu.ru/ffec/psych/ps13.html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002060"/>
              </a:buClr>
              <a:buFont typeface="Calibri"/>
              <a:buAutoNum type="arabicPeriod"/>
            </a:pPr>
            <a:r>
              <a:rPr lang="ru-RU" sz="14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Картинки Google </a:t>
            </a:r>
            <a:r>
              <a:rPr lang="ru-RU" sz="1400" b="1" u="sng" strike="noStrike" spc="-1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  <a:hlinkClick r:id="rId5"/>
              </a:rPr>
              <a:t>https://www.google.ru/imghp?hl=ru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002060"/>
              </a:buClr>
              <a:buFont typeface="Calibri"/>
              <a:buAutoNum type="arabicPeriod"/>
            </a:pPr>
            <a:r>
              <a:rPr lang="ru-RU" sz="14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Фокина Лидия Петровна, учитель начальных классов МКОУ «СОШ ст. Евсино» Искитимского района Новосибирской области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5" name="CustomShape 2"/>
          <p:cNvSpPr/>
          <p:nvPr/>
        </p:nvSpPr>
        <p:spPr>
          <a:xfrm>
            <a:off x="2051640" y="402120"/>
            <a:ext cx="151092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Источники: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CustomShape 1"/>
          <p:cNvSpPr/>
          <p:nvPr/>
        </p:nvSpPr>
        <p:spPr>
          <a:xfrm>
            <a:off x="1884600" y="2997000"/>
            <a:ext cx="5543640" cy="1612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ru-RU" sz="4400" b="1" i="1" strike="noStrike" spc="-1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Спасибо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4400" b="1" i="1" strike="noStrike" spc="-1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за внимание!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CustomShape 1"/>
          <p:cNvSpPr/>
          <p:nvPr/>
        </p:nvSpPr>
        <p:spPr>
          <a:xfrm>
            <a:off x="938880" y="332640"/>
            <a:ext cx="8228520" cy="11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ru-RU" sz="4000" b="1" strike="noStrike" spc="-1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       Кейс-технология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ru-RU" sz="4000" b="1" strike="noStrike" spc="-1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             в деятельности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4000" b="1" strike="noStrike" spc="-1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                   педагога ДОО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8" name="CustomShape 2"/>
          <p:cNvSpPr/>
          <p:nvPr/>
        </p:nvSpPr>
        <p:spPr>
          <a:xfrm>
            <a:off x="467640" y="2510640"/>
            <a:ext cx="8496000" cy="3776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Название </a:t>
            </a:r>
            <a:r>
              <a:rPr lang="ru-RU" sz="2400" b="1" strike="noStrike" spc="-1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кейс-технология</a:t>
            </a:r>
            <a:r>
              <a:rPr lang="ru-RU" sz="24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Произошло от латинского «casus» --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запутанный, необычный случай;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а также от английского «case» -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   портфель, чемоданчик.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9" name="Рисунок 3"/>
          <p:cNvPicPr/>
          <p:nvPr/>
        </p:nvPicPr>
        <p:blipFill>
          <a:blip r:embed="rId2"/>
          <a:stretch/>
        </p:blipFill>
        <p:spPr>
          <a:xfrm>
            <a:off x="6660360" y="4293000"/>
            <a:ext cx="2087280" cy="2213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CustomShape 1"/>
          <p:cNvSpPr/>
          <p:nvPr/>
        </p:nvSpPr>
        <p:spPr>
          <a:xfrm>
            <a:off x="1475640" y="260640"/>
            <a:ext cx="7487640" cy="1033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000" b="1" strike="noStrike" spc="-1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Кейс-технология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000" b="1" strike="noStrike" spc="-1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в деятельности педагога ДОО</a:t>
            </a:r>
            <a:r>
              <a:rPr lang="ru-RU" sz="3200" b="1" strike="noStrike" spc="-1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1" name="CustomShape 2"/>
          <p:cNvSpPr/>
          <p:nvPr/>
        </p:nvSpPr>
        <p:spPr>
          <a:xfrm>
            <a:off x="3276000" y="1268640"/>
            <a:ext cx="5682600" cy="819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ru-RU" sz="1600" b="1" i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«Единственный путь,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lang="ru-RU" sz="1600" b="1" i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ведущий к знанию – это деятельность»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lang="ru-RU" sz="16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Джордж Бернард Шоу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2" name="CustomShape 3"/>
          <p:cNvSpPr/>
          <p:nvPr/>
        </p:nvSpPr>
        <p:spPr>
          <a:xfrm>
            <a:off x="971640" y="2421000"/>
            <a:ext cx="7986600" cy="2832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Кейс-технология </a:t>
            </a:r>
            <a:r>
              <a:rPr lang="ru-RU" sz="18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(case-study) представляет собой синтез проблемного обучения, информационно-коммуникативных технологий, метода проектов.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Это интерактивная технология для краткосрочного обучения , на основе реальных или вымышленных ситуаций, направленная не столько на освоение знаний, сколько на формирование у слушателей новых качеств и умений.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3" name="Picture 2"/>
          <p:cNvPicPr/>
          <p:nvPr/>
        </p:nvPicPr>
        <p:blipFill>
          <a:blip r:embed="rId2"/>
          <a:stretch/>
        </p:blipFill>
        <p:spPr>
          <a:xfrm>
            <a:off x="2267640" y="4451040"/>
            <a:ext cx="4967640" cy="2223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/>
          <p:cNvSpPr/>
          <p:nvPr/>
        </p:nvSpPr>
        <p:spPr>
          <a:xfrm>
            <a:off x="2104200" y="260640"/>
            <a:ext cx="6499080" cy="11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600" b="1" strike="noStrike" spc="-1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  Историческая справка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5" name="CustomShape 2"/>
          <p:cNvSpPr/>
          <p:nvPr/>
        </p:nvSpPr>
        <p:spPr>
          <a:xfrm>
            <a:off x="1619640" y="1700640"/>
            <a:ext cx="7199640" cy="1918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Впервые работа с кейсами в рамках учебного процесса была реализована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в Гарвардской школе бизнеса в 1908 г.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В России данная технология стала внедряться лишь последние 3-4 года.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6" name="Picture 2"/>
          <p:cNvPicPr/>
          <p:nvPr/>
        </p:nvPicPr>
        <p:blipFill>
          <a:blip r:embed="rId2"/>
          <a:stretch/>
        </p:blipFill>
        <p:spPr>
          <a:xfrm>
            <a:off x="1187640" y="3706560"/>
            <a:ext cx="3449520" cy="2664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CustomShape 1"/>
          <p:cNvSpPr/>
          <p:nvPr/>
        </p:nvSpPr>
        <p:spPr>
          <a:xfrm>
            <a:off x="1547640" y="404640"/>
            <a:ext cx="7199640" cy="207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ru-RU" sz="3200" b="1" strike="noStrike" spc="-1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   Цель кейс-технологии:    </a:t>
            </a:r>
            <a:r>
              <a:rPr lang="ru-RU" sz="24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максимальное вовлечение каждого       участника в самостоятельную работу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ru-RU" sz="24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по решению поставленной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ru-RU" sz="24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проблемы или задачи.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ru-RU" sz="3200" b="1" strike="noStrike" spc="-1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       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8" name="Рисунок 2"/>
          <p:cNvPicPr/>
          <p:nvPr/>
        </p:nvPicPr>
        <p:blipFill>
          <a:blip r:embed="rId2"/>
          <a:stretch/>
        </p:blipFill>
        <p:spPr>
          <a:xfrm>
            <a:off x="1932480" y="2853000"/>
            <a:ext cx="5360760" cy="3510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CustomShape 1"/>
          <p:cNvSpPr/>
          <p:nvPr/>
        </p:nvSpPr>
        <p:spPr>
          <a:xfrm>
            <a:off x="1979640" y="188640"/>
            <a:ext cx="6706080" cy="574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Задачи: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0" name="CustomShape 2"/>
          <p:cNvSpPr/>
          <p:nvPr/>
        </p:nvSpPr>
        <p:spPr>
          <a:xfrm>
            <a:off x="1475640" y="908640"/>
            <a:ext cx="7415640" cy="5391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000" b="1" i="1" strike="noStrike" spc="-1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   </a:t>
            </a:r>
            <a:r>
              <a:rPr lang="ru-RU" sz="2400" b="1" strike="noStrike" spc="-1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1. </a:t>
            </a:r>
            <a:r>
              <a:rPr lang="ru-RU" sz="2400" b="1" i="1" strike="noStrike" spc="-1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Учить: 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2060"/>
              </a:buClr>
              <a:buFont typeface="Wingdings" charset="2"/>
              <a:buChar char=""/>
            </a:pPr>
            <a:r>
              <a:rPr lang="ru-RU" sz="19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получать необходимую информацию в общении;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2060"/>
              </a:buClr>
              <a:buFont typeface="Wingdings" charset="2"/>
              <a:buChar char=""/>
            </a:pPr>
            <a:r>
              <a:rPr lang="ru-RU" sz="19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умению соотносить свои устремления с интересами других;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2060"/>
              </a:buClr>
              <a:buFont typeface="Wingdings" charset="2"/>
              <a:buChar char=""/>
            </a:pPr>
            <a:r>
              <a:rPr lang="ru-RU" sz="19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доказывать свою точку зрения, аргументировать ответ, формулировать вопрос, участвовать в дискуссии;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2060"/>
              </a:buClr>
              <a:buFont typeface="Wingdings" charset="2"/>
              <a:buChar char=""/>
            </a:pPr>
            <a:r>
              <a:rPr lang="ru-RU" sz="19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отстаивать свою точку зрения;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200" b="1" strike="noStrike" spc="-1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2. </a:t>
            </a:r>
            <a:r>
              <a:rPr lang="ru-RU" sz="2200" b="1" i="1" strike="noStrike" spc="-1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Формировать коммуникативные  навыки: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15000"/>
              </a:lnSpc>
              <a:buClr>
                <a:srgbClr val="002060"/>
              </a:buClr>
              <a:buFont typeface="Wingdings" charset="2"/>
              <a:buChar char=""/>
            </a:pPr>
            <a:r>
              <a:rPr lang="ru-RU" sz="19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работать в команде;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15000"/>
              </a:lnSpc>
              <a:buClr>
                <a:srgbClr val="002060"/>
              </a:buClr>
              <a:buFont typeface="Wingdings" charset="2"/>
              <a:buChar char=""/>
            </a:pPr>
            <a:r>
              <a:rPr lang="ru-RU" sz="19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вести диалог со взрослыми и сверстниками;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15000"/>
              </a:lnSpc>
              <a:buClr>
                <a:srgbClr val="002060"/>
              </a:buClr>
              <a:buFont typeface="Wingdings" charset="2"/>
              <a:buChar char=""/>
            </a:pPr>
            <a:r>
              <a:rPr lang="ru-RU" sz="19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адекватно реагировать в возникающих конфликтных ситуациях;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760">
              <a:lnSpc>
                <a:spcPct val="115000"/>
              </a:lnSpc>
              <a:buClr>
                <a:srgbClr val="002060"/>
              </a:buClr>
              <a:buFont typeface="Wingdings" charset="2"/>
              <a:buChar char=""/>
            </a:pPr>
            <a:r>
              <a:rPr lang="ru-RU" sz="19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применять самостоятельно, без помощи взрослого, полученные знания в реальной жизни.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CustomShape 1"/>
          <p:cNvSpPr/>
          <p:nvPr/>
        </p:nvSpPr>
        <p:spPr>
          <a:xfrm>
            <a:off x="1902600" y="404640"/>
            <a:ext cx="6706080" cy="704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Виды кейс-технологии: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2" name="CustomShape 2"/>
          <p:cNvSpPr/>
          <p:nvPr/>
        </p:nvSpPr>
        <p:spPr>
          <a:xfrm>
            <a:off x="1763640" y="1124640"/>
            <a:ext cx="6983640" cy="222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000">
              <a:lnSpc>
                <a:spcPct val="100000"/>
              </a:lnSpc>
              <a:buClr>
                <a:srgbClr val="002060"/>
              </a:buClr>
              <a:buFont typeface="Wingdings" charset="2"/>
              <a:buChar char=""/>
            </a:pPr>
            <a:r>
              <a:rPr lang="ru-RU" sz="28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Кейс-иллюстрации;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2060"/>
              </a:buClr>
              <a:buFont typeface="Wingdings" charset="2"/>
              <a:buChar char=""/>
            </a:pPr>
            <a:r>
              <a:rPr lang="ru-RU" sz="28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Кейс-фото;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2060"/>
              </a:buClr>
              <a:buFont typeface="Wingdings" charset="2"/>
              <a:buChar char=""/>
            </a:pPr>
            <a:r>
              <a:rPr lang="ru-RU" sz="28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Проигрывание ролей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1" i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 (ролевое проектирование);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2060"/>
              </a:buClr>
              <a:buFont typeface="Wingdings" charset="2"/>
              <a:buChar char=""/>
            </a:pPr>
            <a:r>
              <a:rPr lang="ru-RU" sz="28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Анализ конкретных ситуаций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501008"/>
            <a:ext cx="3024336" cy="2957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689" y="3501008"/>
            <a:ext cx="3501679" cy="2957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ustomShape 1"/>
          <p:cNvSpPr/>
          <p:nvPr/>
        </p:nvSpPr>
        <p:spPr>
          <a:xfrm>
            <a:off x="1835640" y="571320"/>
            <a:ext cx="7055640" cy="298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000">
              <a:lnSpc>
                <a:spcPct val="100000"/>
              </a:lnSpc>
            </a:pPr>
            <a:r>
              <a:rPr lang="ru-RU" sz="3200" b="1" strike="noStrike" spc="-1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Методы кейс-технологии: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2060"/>
              </a:buClr>
              <a:buFont typeface="Wingdings" charset="2"/>
              <a:buChar char=""/>
            </a:pPr>
            <a:r>
              <a:rPr lang="ru-RU" sz="28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Кейс-прогнозирование;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2060"/>
              </a:buClr>
              <a:buFont typeface="Wingdings" charset="2"/>
              <a:buChar char=""/>
            </a:pPr>
            <a:r>
              <a:rPr lang="ru-RU" sz="28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Кейс-неоднозначная ситуация;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2060"/>
              </a:buClr>
              <a:buFont typeface="Wingdings" charset="2"/>
              <a:buChar char=""/>
            </a:pPr>
            <a:r>
              <a:rPr lang="ru-RU" sz="28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Кейс-проблемная ситуация;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2060"/>
              </a:buClr>
              <a:buFont typeface="Wingdings" charset="2"/>
              <a:buChar char=""/>
            </a:pPr>
            <a:r>
              <a:rPr lang="ru-RU" sz="28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Кейс с добавлением проблемной ситуации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248" y="3555720"/>
            <a:ext cx="3228688" cy="2902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55720"/>
            <a:ext cx="3745616" cy="2902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ustomShape 1"/>
          <p:cNvSpPr/>
          <p:nvPr/>
        </p:nvSpPr>
        <p:spPr>
          <a:xfrm>
            <a:off x="2195640" y="274680"/>
            <a:ext cx="6490080" cy="704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ru-RU" sz="3200" b="1" strike="noStrike" spc="-1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Кейс-иллюстрация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9" name="CustomShape 2"/>
          <p:cNvSpPr/>
          <p:nvPr/>
        </p:nvSpPr>
        <p:spPr>
          <a:xfrm>
            <a:off x="1907640" y="980640"/>
            <a:ext cx="6899400" cy="222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8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используется для рассмотрения проблемной ситуации.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1" i="1" strike="noStrike" spc="-1">
                <a:solidFill>
                  <a:srgbClr val="CC0066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Цель:</a:t>
            </a:r>
            <a:r>
              <a:rPr lang="ru-RU" sz="2800" b="1" strike="noStrike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 разбор сути проблемы, анализ возможных решений и выбор лучшего из них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5" y="3284984"/>
            <a:ext cx="2952328" cy="3098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284984"/>
            <a:ext cx="2952328" cy="3098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1210</TotalTime>
  <Words>705</Words>
  <Application>Microsoft Office PowerPoint</Application>
  <PresentationFormat>Экран (4:3)</PresentationFormat>
  <Paragraphs>114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Office Theme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Универсальные</dc:title>
  <dc:creator>Фокина Лидия Петровна</dc:creator>
  <cp:keywords>Шаблон презентации</cp:keywords>
  <cp:lastModifiedBy>DNS</cp:lastModifiedBy>
  <cp:revision>169</cp:revision>
  <dcterms:created xsi:type="dcterms:W3CDTF">2014-07-06T18:18:01Z</dcterms:created>
  <dcterms:modified xsi:type="dcterms:W3CDTF">2020-11-04T08:44:57Z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Экран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17</vt:i4>
  </property>
</Properties>
</file>